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98" r:id="rId2"/>
    <p:sldId id="435" r:id="rId3"/>
    <p:sldId id="449" r:id="rId4"/>
    <p:sldId id="446" r:id="rId5"/>
    <p:sldId id="447" r:id="rId6"/>
    <p:sldId id="350" r:id="rId7"/>
    <p:sldId id="469" r:id="rId8"/>
    <p:sldId id="448" r:id="rId9"/>
    <p:sldId id="434" r:id="rId10"/>
    <p:sldId id="531" r:id="rId11"/>
    <p:sldId id="528" r:id="rId12"/>
    <p:sldId id="526" r:id="rId13"/>
    <p:sldId id="259" r:id="rId14"/>
    <p:sldId id="261" r:id="rId15"/>
    <p:sldId id="262" r:id="rId16"/>
    <p:sldId id="287" r:id="rId17"/>
    <p:sldId id="450" r:id="rId18"/>
    <p:sldId id="530" r:id="rId19"/>
    <p:sldId id="532" r:id="rId20"/>
    <p:sldId id="534" r:id="rId21"/>
    <p:sldId id="535" r:id="rId22"/>
    <p:sldId id="536" r:id="rId23"/>
    <p:sldId id="445" r:id="rId24"/>
    <p:sldId id="537" r:id="rId25"/>
    <p:sldId id="538" r:id="rId26"/>
    <p:sldId id="539" r:id="rId27"/>
    <p:sldId id="517" r:id="rId28"/>
    <p:sldId id="441" r:id="rId29"/>
    <p:sldId id="442" r:id="rId30"/>
    <p:sldId id="444"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FFCC"/>
    <a:srgbClr val="FF7C80"/>
    <a:srgbClr val="99FF66"/>
    <a:srgbClr val="FF99FF"/>
    <a:srgbClr val="FFCC00"/>
    <a:srgbClr val="B2B2B2"/>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5126" autoAdjust="0"/>
  </p:normalViewPr>
  <p:slideViewPr>
    <p:cSldViewPr snapToGrid="0">
      <p:cViewPr varScale="1">
        <p:scale>
          <a:sx n="100" d="100"/>
          <a:sy n="100" d="100"/>
        </p:scale>
        <p:origin x="825"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FF55653-25AF-8E94-10A8-8EB7878F640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a:extLst>
              <a:ext uri="{FF2B5EF4-FFF2-40B4-BE49-F238E27FC236}">
                <a16:creationId xmlns:a16="http://schemas.microsoft.com/office/drawing/2014/main" id="{31358207-CF45-20B1-74AA-E1CF843DA87B}"/>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a:extLst>
              <a:ext uri="{FF2B5EF4-FFF2-40B4-BE49-F238E27FC236}">
                <a16:creationId xmlns:a16="http://schemas.microsoft.com/office/drawing/2014/main" id="{FD988816-AB8F-CDD9-441A-1B3DAF0AF3F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01A66FB1-6FB3-E661-BE8C-E3C9400CCBC9}"/>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a:extLst>
              <a:ext uri="{FF2B5EF4-FFF2-40B4-BE49-F238E27FC236}">
                <a16:creationId xmlns:a16="http://schemas.microsoft.com/office/drawing/2014/main" id="{3A7BBB21-EA99-88A6-356F-B7F3D128AEE5}"/>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a:extLst>
              <a:ext uri="{FF2B5EF4-FFF2-40B4-BE49-F238E27FC236}">
                <a16:creationId xmlns:a16="http://schemas.microsoft.com/office/drawing/2014/main" id="{B1C97D40-8C83-6DDC-3371-83A7E8B143F0}"/>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5EB5A4B-6631-43DB-9DA2-68F4D0A8C00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DAEBD8-485B-108B-4067-FD0D1DE9DABD}"/>
              </a:ext>
            </a:extLst>
          </p:cNvPr>
          <p:cNvSpPr>
            <a:spLocks noGrp="1" noChangeArrowheads="1"/>
          </p:cNvSpPr>
          <p:nvPr>
            <p:ph type="sldNum" sz="quarter" idx="5"/>
          </p:nvPr>
        </p:nvSpPr>
        <p:spPr>
          <a:ln/>
        </p:spPr>
        <p:txBody>
          <a:bodyPr/>
          <a:lstStyle/>
          <a:p>
            <a:fld id="{FDEB8944-6BDF-4685-AD0F-71B4ABD00570}" type="slidenum">
              <a:rPr lang="en-US" altLang="en-US"/>
              <a:pPr/>
              <a:t>1</a:t>
            </a:fld>
            <a:endParaRPr lang="en-US" altLang="en-US"/>
          </a:p>
        </p:txBody>
      </p:sp>
      <p:sp>
        <p:nvSpPr>
          <p:cNvPr id="459778" name="Rectangle 2">
            <a:extLst>
              <a:ext uri="{FF2B5EF4-FFF2-40B4-BE49-F238E27FC236}">
                <a16:creationId xmlns:a16="http://schemas.microsoft.com/office/drawing/2014/main" id="{E0B95C5E-DC95-CF9D-A5C3-A29335F29DED}"/>
              </a:ext>
            </a:extLst>
          </p:cNvPr>
          <p:cNvSpPr>
            <a:spLocks noGrp="1" noRot="1" noChangeAspect="1" noChangeArrowheads="1" noTextEdit="1"/>
          </p:cNvSpPr>
          <p:nvPr>
            <p:ph type="sldImg"/>
          </p:nvPr>
        </p:nvSpPr>
        <p:spPr>
          <a:ln/>
        </p:spPr>
      </p:sp>
      <p:sp>
        <p:nvSpPr>
          <p:cNvPr id="459779" name="Rectangle 3">
            <a:extLst>
              <a:ext uri="{FF2B5EF4-FFF2-40B4-BE49-F238E27FC236}">
                <a16:creationId xmlns:a16="http://schemas.microsoft.com/office/drawing/2014/main" id="{37ADEBAF-E26E-37FB-2A74-2D9376543FC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B5A4B-6631-43DB-9DA2-68F4D0A8C00F}" type="slidenum">
              <a:rPr lang="en-US" altLang="en-US" smtClean="0"/>
              <a:pPr/>
              <a:t>5</a:t>
            </a:fld>
            <a:endParaRPr lang="en-US" altLang="en-US"/>
          </a:p>
        </p:txBody>
      </p:sp>
    </p:spTree>
    <p:extLst>
      <p:ext uri="{BB962C8B-B14F-4D97-AF65-F5344CB8AC3E}">
        <p14:creationId xmlns:p14="http://schemas.microsoft.com/office/powerpoint/2010/main" val="3710273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748C2A-5F98-F167-C50B-2847EAA12C8F}"/>
              </a:ext>
            </a:extLst>
          </p:cNvPr>
          <p:cNvSpPr>
            <a:spLocks noGrp="1" noChangeArrowheads="1"/>
          </p:cNvSpPr>
          <p:nvPr>
            <p:ph type="sldNum" sz="quarter" idx="5"/>
          </p:nvPr>
        </p:nvSpPr>
        <p:spPr>
          <a:ln/>
        </p:spPr>
        <p:txBody>
          <a:bodyPr/>
          <a:lstStyle/>
          <a:p>
            <a:fld id="{2EC5706F-F46B-49A1-8705-5AD8A3E753DD}" type="slidenum">
              <a:rPr lang="en-US" altLang="en-US"/>
              <a:pPr/>
              <a:t>27</a:t>
            </a:fld>
            <a:endParaRPr lang="en-US" altLang="en-US"/>
          </a:p>
        </p:txBody>
      </p:sp>
      <p:sp>
        <p:nvSpPr>
          <p:cNvPr id="669698" name="Rectangle 2">
            <a:extLst>
              <a:ext uri="{FF2B5EF4-FFF2-40B4-BE49-F238E27FC236}">
                <a16:creationId xmlns:a16="http://schemas.microsoft.com/office/drawing/2014/main" id="{5511C312-C826-D13D-1E1F-46B3E119E1B4}"/>
              </a:ext>
            </a:extLst>
          </p:cNvPr>
          <p:cNvSpPr>
            <a:spLocks noGrp="1" noRot="1" noChangeAspect="1" noChangeArrowheads="1" noTextEdit="1"/>
          </p:cNvSpPr>
          <p:nvPr>
            <p:ph type="sldImg"/>
          </p:nvPr>
        </p:nvSpPr>
        <p:spPr>
          <a:ln/>
        </p:spPr>
      </p:sp>
      <p:sp>
        <p:nvSpPr>
          <p:cNvPr id="669699" name="Rectangle 3">
            <a:extLst>
              <a:ext uri="{FF2B5EF4-FFF2-40B4-BE49-F238E27FC236}">
                <a16:creationId xmlns:a16="http://schemas.microsoft.com/office/drawing/2014/main" id="{7BDD88E8-6A1B-26C6-0CEF-DA5E871CE623}"/>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D3CE-FEF0-CBEA-2E3A-54968D93E08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08E09E-2539-4438-CBE1-9C827B02011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66C329-4AA4-6EE4-F5AE-1E5279DB234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885582A-7F60-3573-4C6D-CDFCFE267F2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1E446A0-A777-2ED1-C820-45EAC89FFF88}"/>
              </a:ext>
            </a:extLst>
          </p:cNvPr>
          <p:cNvSpPr>
            <a:spLocks noGrp="1"/>
          </p:cNvSpPr>
          <p:nvPr>
            <p:ph type="sldNum" sz="quarter" idx="12"/>
          </p:nvPr>
        </p:nvSpPr>
        <p:spPr/>
        <p:txBody>
          <a:bodyPr/>
          <a:lstStyle>
            <a:lvl1pPr>
              <a:defRPr/>
            </a:lvl1pPr>
          </a:lstStyle>
          <a:p>
            <a:fld id="{B7BF6DC0-209A-4FF5-924D-D6025F51657C}" type="slidenum">
              <a:rPr lang="en-US" altLang="en-US"/>
              <a:pPr/>
              <a:t>‹#›</a:t>
            </a:fld>
            <a:endParaRPr lang="en-US" altLang="en-US"/>
          </a:p>
        </p:txBody>
      </p:sp>
    </p:spTree>
    <p:extLst>
      <p:ext uri="{BB962C8B-B14F-4D97-AF65-F5344CB8AC3E}">
        <p14:creationId xmlns:p14="http://schemas.microsoft.com/office/powerpoint/2010/main" val="266944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F1AC-3308-35B0-74A3-417A74E3C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2779AB-346A-A522-4A9C-E86D42AF44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3ADAA-7C85-B377-A1DF-B2906BC673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470B86-671D-82D5-808B-EB67989AC57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5526B3-51AB-0669-2707-57DFD54E7EDA}"/>
              </a:ext>
            </a:extLst>
          </p:cNvPr>
          <p:cNvSpPr>
            <a:spLocks noGrp="1"/>
          </p:cNvSpPr>
          <p:nvPr>
            <p:ph type="sldNum" sz="quarter" idx="12"/>
          </p:nvPr>
        </p:nvSpPr>
        <p:spPr/>
        <p:txBody>
          <a:bodyPr/>
          <a:lstStyle>
            <a:lvl1pPr>
              <a:defRPr/>
            </a:lvl1pPr>
          </a:lstStyle>
          <a:p>
            <a:fld id="{565D56B7-CE68-4D94-91B3-DCBC355D0124}" type="slidenum">
              <a:rPr lang="en-US" altLang="en-US"/>
              <a:pPr/>
              <a:t>‹#›</a:t>
            </a:fld>
            <a:endParaRPr lang="en-US" altLang="en-US"/>
          </a:p>
        </p:txBody>
      </p:sp>
    </p:spTree>
    <p:extLst>
      <p:ext uri="{BB962C8B-B14F-4D97-AF65-F5344CB8AC3E}">
        <p14:creationId xmlns:p14="http://schemas.microsoft.com/office/powerpoint/2010/main" val="3990063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2A82DF-C16A-1F61-417D-6D4C0194218B}"/>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0213F3-7B01-DFA8-818C-A0067CBB9467}"/>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83F9D-E936-10AC-46C9-27BA80A568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F62525-C5A9-EA62-CB87-CB6477CAEDB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3D3178-F6C1-F0D0-7119-676F321C709B}"/>
              </a:ext>
            </a:extLst>
          </p:cNvPr>
          <p:cNvSpPr>
            <a:spLocks noGrp="1"/>
          </p:cNvSpPr>
          <p:nvPr>
            <p:ph type="sldNum" sz="quarter" idx="12"/>
          </p:nvPr>
        </p:nvSpPr>
        <p:spPr/>
        <p:txBody>
          <a:bodyPr/>
          <a:lstStyle>
            <a:lvl1pPr>
              <a:defRPr/>
            </a:lvl1pPr>
          </a:lstStyle>
          <a:p>
            <a:fld id="{4443A852-5E85-4FB4-A3F8-32EA42650F31}" type="slidenum">
              <a:rPr lang="en-US" altLang="en-US"/>
              <a:pPr/>
              <a:t>‹#›</a:t>
            </a:fld>
            <a:endParaRPr lang="en-US" altLang="en-US"/>
          </a:p>
        </p:txBody>
      </p:sp>
    </p:spTree>
    <p:extLst>
      <p:ext uri="{BB962C8B-B14F-4D97-AF65-F5344CB8AC3E}">
        <p14:creationId xmlns:p14="http://schemas.microsoft.com/office/powerpoint/2010/main" val="128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FEBD-1045-4B64-6AD6-868C8925D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9ECE62-33D6-FEFC-EC2B-166C3A8D7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ACBC86-48CD-B5FD-9241-55FA04B3DBA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CC2A66-60BE-411B-E9E5-37258312C92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E335FA5-7533-8192-7C93-D6A0905E0016}"/>
              </a:ext>
            </a:extLst>
          </p:cNvPr>
          <p:cNvSpPr>
            <a:spLocks noGrp="1"/>
          </p:cNvSpPr>
          <p:nvPr>
            <p:ph type="sldNum" sz="quarter" idx="12"/>
          </p:nvPr>
        </p:nvSpPr>
        <p:spPr/>
        <p:txBody>
          <a:bodyPr/>
          <a:lstStyle>
            <a:lvl1pPr>
              <a:defRPr/>
            </a:lvl1pPr>
          </a:lstStyle>
          <a:p>
            <a:fld id="{45F1DBCD-6744-4E6C-92F3-70C3ED2EFD88}" type="slidenum">
              <a:rPr lang="en-US" altLang="en-US"/>
              <a:pPr/>
              <a:t>‹#›</a:t>
            </a:fld>
            <a:endParaRPr lang="en-US" altLang="en-US"/>
          </a:p>
        </p:txBody>
      </p:sp>
    </p:spTree>
    <p:extLst>
      <p:ext uri="{BB962C8B-B14F-4D97-AF65-F5344CB8AC3E}">
        <p14:creationId xmlns:p14="http://schemas.microsoft.com/office/powerpoint/2010/main" val="2468771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E551-1E53-F77B-F3A7-CE3C61AF408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807E62-F293-0F81-EC0D-B8785F05C77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ED4BDB0-B20E-FAC4-C4A8-83E8327427A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22B218-2232-F30B-9B10-51AED2887F8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0086D31-A31F-7C94-9B34-BEAD826E132B}"/>
              </a:ext>
            </a:extLst>
          </p:cNvPr>
          <p:cNvSpPr>
            <a:spLocks noGrp="1"/>
          </p:cNvSpPr>
          <p:nvPr>
            <p:ph type="sldNum" sz="quarter" idx="12"/>
          </p:nvPr>
        </p:nvSpPr>
        <p:spPr/>
        <p:txBody>
          <a:bodyPr/>
          <a:lstStyle>
            <a:lvl1pPr>
              <a:defRPr/>
            </a:lvl1pPr>
          </a:lstStyle>
          <a:p>
            <a:fld id="{449145D2-C11A-4536-A4DF-6AF5D8CE02E3}" type="slidenum">
              <a:rPr lang="en-US" altLang="en-US"/>
              <a:pPr/>
              <a:t>‹#›</a:t>
            </a:fld>
            <a:endParaRPr lang="en-US" altLang="en-US"/>
          </a:p>
        </p:txBody>
      </p:sp>
    </p:spTree>
    <p:extLst>
      <p:ext uri="{BB962C8B-B14F-4D97-AF65-F5344CB8AC3E}">
        <p14:creationId xmlns:p14="http://schemas.microsoft.com/office/powerpoint/2010/main" val="418090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156BA-2FB4-8349-0222-03FD9240C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6EFEB9-F2A7-9B1E-38CF-2FB0830DC2B3}"/>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8278E9-FE90-12CF-779C-22CFA023E40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DBDA1-D78D-2942-1185-1EA15FB2C6F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8894FED-3FFB-EC9A-6688-6B65C6161A0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C4A0F62-4E90-992E-1F7F-B8524DA1D7D7}"/>
              </a:ext>
            </a:extLst>
          </p:cNvPr>
          <p:cNvSpPr>
            <a:spLocks noGrp="1"/>
          </p:cNvSpPr>
          <p:nvPr>
            <p:ph type="sldNum" sz="quarter" idx="12"/>
          </p:nvPr>
        </p:nvSpPr>
        <p:spPr/>
        <p:txBody>
          <a:bodyPr/>
          <a:lstStyle>
            <a:lvl1pPr>
              <a:defRPr/>
            </a:lvl1pPr>
          </a:lstStyle>
          <a:p>
            <a:fld id="{10A2B9FF-7C6B-42E6-B819-02745AE5BDD3}" type="slidenum">
              <a:rPr lang="en-US" altLang="en-US"/>
              <a:pPr/>
              <a:t>‹#›</a:t>
            </a:fld>
            <a:endParaRPr lang="en-US" altLang="en-US"/>
          </a:p>
        </p:txBody>
      </p:sp>
    </p:spTree>
    <p:extLst>
      <p:ext uri="{BB962C8B-B14F-4D97-AF65-F5344CB8AC3E}">
        <p14:creationId xmlns:p14="http://schemas.microsoft.com/office/powerpoint/2010/main" val="88473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31CB7-72EB-8255-2B78-2E1A9A56905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87A362-539A-B396-DE19-243A352657D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8A91C-0978-49C4-8B7F-9EFDC3DE168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B93CE6-2335-004D-A1DE-BD6D8A40B71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0596-D21A-69D7-D947-02C050DD63C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C7641-7262-1ECA-1F90-1E55DB9DC71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A8DD07C-C5AD-2C98-ED7D-28A25D7F98A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6E1C746-CFE5-2B73-1B83-28E80A4430D5}"/>
              </a:ext>
            </a:extLst>
          </p:cNvPr>
          <p:cNvSpPr>
            <a:spLocks noGrp="1"/>
          </p:cNvSpPr>
          <p:nvPr>
            <p:ph type="sldNum" sz="quarter" idx="12"/>
          </p:nvPr>
        </p:nvSpPr>
        <p:spPr/>
        <p:txBody>
          <a:bodyPr/>
          <a:lstStyle>
            <a:lvl1pPr>
              <a:defRPr/>
            </a:lvl1pPr>
          </a:lstStyle>
          <a:p>
            <a:fld id="{0304A416-5A35-46F1-B447-CBCD615FB528}" type="slidenum">
              <a:rPr lang="en-US" altLang="en-US"/>
              <a:pPr/>
              <a:t>‹#›</a:t>
            </a:fld>
            <a:endParaRPr lang="en-US" altLang="en-US"/>
          </a:p>
        </p:txBody>
      </p:sp>
    </p:spTree>
    <p:extLst>
      <p:ext uri="{BB962C8B-B14F-4D97-AF65-F5344CB8AC3E}">
        <p14:creationId xmlns:p14="http://schemas.microsoft.com/office/powerpoint/2010/main" val="2717649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248B-CE3F-CC43-BA94-F56D529AC6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535192-116C-CAF2-84C7-FD66CA39F24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DB85CC4-3F28-FE32-3AE8-EDCDA625585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20B9C3-A972-05F6-8E42-941DB8491ABE}"/>
              </a:ext>
            </a:extLst>
          </p:cNvPr>
          <p:cNvSpPr>
            <a:spLocks noGrp="1"/>
          </p:cNvSpPr>
          <p:nvPr>
            <p:ph type="sldNum" sz="quarter" idx="12"/>
          </p:nvPr>
        </p:nvSpPr>
        <p:spPr/>
        <p:txBody>
          <a:bodyPr/>
          <a:lstStyle>
            <a:lvl1pPr>
              <a:defRPr/>
            </a:lvl1pPr>
          </a:lstStyle>
          <a:p>
            <a:fld id="{D1D5767A-BA53-419D-B2C3-2B5125B9C830}" type="slidenum">
              <a:rPr lang="en-US" altLang="en-US"/>
              <a:pPr/>
              <a:t>‹#›</a:t>
            </a:fld>
            <a:endParaRPr lang="en-US" altLang="en-US"/>
          </a:p>
        </p:txBody>
      </p:sp>
    </p:spTree>
    <p:extLst>
      <p:ext uri="{BB962C8B-B14F-4D97-AF65-F5344CB8AC3E}">
        <p14:creationId xmlns:p14="http://schemas.microsoft.com/office/powerpoint/2010/main" val="172726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C77A1C-753B-BF7B-C725-2F4F7CE67C6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599996C-0B0B-DECC-F669-630CDA8685C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C06C081-92F8-7A75-A28D-211FFA934DFF}"/>
              </a:ext>
            </a:extLst>
          </p:cNvPr>
          <p:cNvSpPr>
            <a:spLocks noGrp="1"/>
          </p:cNvSpPr>
          <p:nvPr>
            <p:ph type="sldNum" sz="quarter" idx="12"/>
          </p:nvPr>
        </p:nvSpPr>
        <p:spPr/>
        <p:txBody>
          <a:bodyPr/>
          <a:lstStyle>
            <a:lvl1pPr>
              <a:defRPr/>
            </a:lvl1pPr>
          </a:lstStyle>
          <a:p>
            <a:fld id="{55D7C976-9731-45A3-9BA3-718FD1E6F194}" type="slidenum">
              <a:rPr lang="en-US" altLang="en-US"/>
              <a:pPr/>
              <a:t>‹#›</a:t>
            </a:fld>
            <a:endParaRPr lang="en-US" altLang="en-US"/>
          </a:p>
        </p:txBody>
      </p:sp>
    </p:spTree>
    <p:extLst>
      <p:ext uri="{BB962C8B-B14F-4D97-AF65-F5344CB8AC3E}">
        <p14:creationId xmlns:p14="http://schemas.microsoft.com/office/powerpoint/2010/main" val="119816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816C-5FE7-B162-650D-5278ACBF9AF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272FC8-8C42-8DAD-4F11-19D80DC4A38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80A31D-869F-FCA5-9F80-B7C16C351AF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D8539-848A-BE3F-C3B7-ED5870CCCE2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7D71582-415B-97C0-5F81-BAB0682C0A6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5391C13-6EC9-BBC8-F667-7FC199898371}"/>
              </a:ext>
            </a:extLst>
          </p:cNvPr>
          <p:cNvSpPr>
            <a:spLocks noGrp="1"/>
          </p:cNvSpPr>
          <p:nvPr>
            <p:ph type="sldNum" sz="quarter" idx="12"/>
          </p:nvPr>
        </p:nvSpPr>
        <p:spPr/>
        <p:txBody>
          <a:bodyPr/>
          <a:lstStyle>
            <a:lvl1pPr>
              <a:defRPr/>
            </a:lvl1pPr>
          </a:lstStyle>
          <a:p>
            <a:fld id="{F582F8A8-73DA-4690-8C29-52352F999112}" type="slidenum">
              <a:rPr lang="en-US" altLang="en-US"/>
              <a:pPr/>
              <a:t>‹#›</a:t>
            </a:fld>
            <a:endParaRPr lang="en-US" altLang="en-US"/>
          </a:p>
        </p:txBody>
      </p:sp>
    </p:spTree>
    <p:extLst>
      <p:ext uri="{BB962C8B-B14F-4D97-AF65-F5344CB8AC3E}">
        <p14:creationId xmlns:p14="http://schemas.microsoft.com/office/powerpoint/2010/main" val="118864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D884-6008-EEC9-C946-7ADC2743318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300FC3-546A-FC7C-0257-5417BD8EA75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058A7-4C29-3336-3C2B-C42802B47BD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23B0C-ADF1-D274-75CC-8F7C6CEED08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67BF8B0-3ED3-A093-69C2-364247127A6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C809801-2D0E-086B-A8E8-DE7705B4FAE2}"/>
              </a:ext>
            </a:extLst>
          </p:cNvPr>
          <p:cNvSpPr>
            <a:spLocks noGrp="1"/>
          </p:cNvSpPr>
          <p:nvPr>
            <p:ph type="sldNum" sz="quarter" idx="12"/>
          </p:nvPr>
        </p:nvSpPr>
        <p:spPr/>
        <p:txBody>
          <a:bodyPr/>
          <a:lstStyle>
            <a:lvl1pPr>
              <a:defRPr/>
            </a:lvl1pPr>
          </a:lstStyle>
          <a:p>
            <a:fld id="{DB617F01-1414-4D22-A962-5E97FCAB772D}" type="slidenum">
              <a:rPr lang="en-US" altLang="en-US"/>
              <a:pPr/>
              <a:t>‹#›</a:t>
            </a:fld>
            <a:endParaRPr lang="en-US" altLang="en-US"/>
          </a:p>
        </p:txBody>
      </p:sp>
    </p:spTree>
    <p:extLst>
      <p:ext uri="{BB962C8B-B14F-4D97-AF65-F5344CB8AC3E}">
        <p14:creationId xmlns:p14="http://schemas.microsoft.com/office/powerpoint/2010/main" val="416271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7A0D7CA-FB07-E36E-2584-DAE655D83CA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4BE791D-ACA7-EE55-AE4E-366019C2BD3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B0C550B-2228-6D5A-9D3F-CBF94E8A2C1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0FE8602-C531-6780-4C0C-1F19E9DF7FA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5D87AEE-5E38-FF18-A2B3-1C21730049A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0FA14D0-9025-4B64-98A2-1AB7267DA76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haso.unex.es/haso/"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emf"/><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23842A68-D3AC-682E-3BC4-0CD7C882A64C}"/>
              </a:ext>
            </a:extLst>
          </p:cNvPr>
          <p:cNvSpPr>
            <a:spLocks noGrp="1"/>
          </p:cNvSpPr>
          <p:nvPr>
            <p:ph type="sldNum" sz="quarter" idx="12"/>
          </p:nvPr>
        </p:nvSpPr>
        <p:spPr/>
        <p:txBody>
          <a:bodyPr/>
          <a:lstStyle/>
          <a:p>
            <a:fld id="{FDD8A6DA-296A-40DC-BF66-32E22D9BBDA9}" type="slidenum">
              <a:rPr lang="en-US" altLang="en-US"/>
              <a:pPr/>
              <a:t>1</a:t>
            </a:fld>
            <a:endParaRPr lang="en-US" altLang="en-US"/>
          </a:p>
        </p:txBody>
      </p:sp>
      <p:sp>
        <p:nvSpPr>
          <p:cNvPr id="458754" name="Rectangle 2">
            <a:extLst>
              <a:ext uri="{FF2B5EF4-FFF2-40B4-BE49-F238E27FC236}">
                <a16:creationId xmlns:a16="http://schemas.microsoft.com/office/drawing/2014/main" id="{2B3DF9FC-D095-5CDC-09AF-721448977ABF}"/>
              </a:ext>
            </a:extLst>
          </p:cNvPr>
          <p:cNvSpPr>
            <a:spLocks noGrp="1" noChangeArrowheads="1"/>
          </p:cNvSpPr>
          <p:nvPr>
            <p:ph type="ctrTitle"/>
          </p:nvPr>
        </p:nvSpPr>
        <p:spPr>
          <a:xfrm>
            <a:off x="457200" y="1222375"/>
            <a:ext cx="8369300" cy="2089150"/>
          </a:xfrm>
        </p:spPr>
        <p:txBody>
          <a:bodyPr anchor="ctr"/>
          <a:lstStyle/>
          <a:p>
            <a:r>
              <a:rPr lang="en-US" sz="4000" b="0" i="0" dirty="0">
                <a:solidFill>
                  <a:srgbClr val="222222"/>
                </a:solidFill>
                <a:effectLst/>
                <a:latin typeface="times new roman" panose="02020603050405020304" pitchFamily="18" charset="0"/>
              </a:rPr>
              <a:t>The Machine Teaching Approach to Unsupervised Construction of a Sunspot Group Number Backbone</a:t>
            </a:r>
            <a:endParaRPr lang="en-US" altLang="en-US" sz="4000" b="1" dirty="0"/>
          </a:p>
        </p:txBody>
      </p:sp>
      <p:sp>
        <p:nvSpPr>
          <p:cNvPr id="458755" name="Rectangle 3">
            <a:extLst>
              <a:ext uri="{FF2B5EF4-FFF2-40B4-BE49-F238E27FC236}">
                <a16:creationId xmlns:a16="http://schemas.microsoft.com/office/drawing/2014/main" id="{F7FD70F4-8866-B496-664E-F11D77CB469C}"/>
              </a:ext>
            </a:extLst>
          </p:cNvPr>
          <p:cNvSpPr>
            <a:spLocks noGrp="1" noChangeArrowheads="1"/>
          </p:cNvSpPr>
          <p:nvPr>
            <p:ph type="subTitle" idx="1"/>
          </p:nvPr>
        </p:nvSpPr>
        <p:spPr>
          <a:xfrm>
            <a:off x="1204913" y="3330575"/>
            <a:ext cx="6451600" cy="822325"/>
          </a:xfrm>
        </p:spPr>
        <p:txBody>
          <a:bodyPr/>
          <a:lstStyle/>
          <a:p>
            <a:r>
              <a:rPr lang="en-US" altLang="en-US" dirty="0"/>
              <a:t>Leif Svalgaard, Stanford University</a:t>
            </a:r>
          </a:p>
          <a:p>
            <a:r>
              <a:rPr lang="en-US" altLang="en-US" sz="2000" dirty="0"/>
              <a:t>May 25, 2022</a:t>
            </a:r>
          </a:p>
        </p:txBody>
      </p:sp>
      <p:sp>
        <p:nvSpPr>
          <p:cNvPr id="458757" name="Text Box 5">
            <a:extLst>
              <a:ext uri="{FF2B5EF4-FFF2-40B4-BE49-F238E27FC236}">
                <a16:creationId xmlns:a16="http://schemas.microsoft.com/office/drawing/2014/main" id="{FB87F0C2-5F12-15B4-6F25-F7F516A41AEA}"/>
              </a:ext>
            </a:extLst>
          </p:cNvPr>
          <p:cNvSpPr txBox="1">
            <a:spLocks noChangeArrowheads="1"/>
          </p:cNvSpPr>
          <p:nvPr/>
        </p:nvSpPr>
        <p:spPr bwMode="auto">
          <a:xfrm>
            <a:off x="215900" y="6235700"/>
            <a:ext cx="1003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t>2022-05-24</a:t>
            </a:r>
          </a:p>
        </p:txBody>
      </p:sp>
      <p:pic>
        <p:nvPicPr>
          <p:cNvPr id="458759" name="Picture 7" descr="WSO Photograph">
            <a:extLst>
              <a:ext uri="{FF2B5EF4-FFF2-40B4-BE49-F238E27FC236}">
                <a16:creationId xmlns:a16="http://schemas.microsoft.com/office/drawing/2014/main" id="{F35CC077-F735-FD43-C364-4AFBAB8D8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250825"/>
            <a:ext cx="715962" cy="895350"/>
          </a:xfrm>
          <a:prstGeom prst="rect">
            <a:avLst/>
          </a:prstGeom>
          <a:noFill/>
          <a:extLst>
            <a:ext uri="{909E8E84-426E-40DD-AFC4-6F175D3DCCD1}">
              <a14:hiddenFill xmlns:a14="http://schemas.microsoft.com/office/drawing/2010/main">
                <a:solidFill>
                  <a:srgbClr val="FFFFFF"/>
                </a:solidFill>
              </a14:hiddenFill>
            </a:ext>
          </a:extLst>
        </p:spPr>
      </p:pic>
      <p:pic>
        <p:nvPicPr>
          <p:cNvPr id="458760" name="Picture 8">
            <a:extLst>
              <a:ext uri="{FF2B5EF4-FFF2-40B4-BE49-F238E27FC236}">
                <a16:creationId xmlns:a16="http://schemas.microsoft.com/office/drawing/2014/main" id="{9A8FE7D1-D22B-7158-B542-1CA87791A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333375"/>
            <a:ext cx="8413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8765" name="Picture 13">
            <a:extLst>
              <a:ext uri="{FF2B5EF4-FFF2-40B4-BE49-F238E27FC236}">
                <a16:creationId xmlns:a16="http://schemas.microsoft.com/office/drawing/2014/main" id="{F19B4232-C2CB-AC6D-8D87-851EA229D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8588" y="254000"/>
            <a:ext cx="809625" cy="901700"/>
          </a:xfrm>
          <a:prstGeom prst="rect">
            <a:avLst/>
          </a:prstGeom>
          <a:noFill/>
          <a:extLst>
            <a:ext uri="{909E8E84-426E-40DD-AFC4-6F175D3DCCD1}">
              <a14:hiddenFill xmlns:a14="http://schemas.microsoft.com/office/drawing/2010/main">
                <a:solidFill>
                  <a:srgbClr val="FFFFFF"/>
                </a:solidFill>
              </a14:hiddenFill>
            </a:ext>
          </a:extLst>
        </p:spPr>
      </p:pic>
      <p:sp>
        <p:nvSpPr>
          <p:cNvPr id="458766" name="Text Box 14">
            <a:extLst>
              <a:ext uri="{FF2B5EF4-FFF2-40B4-BE49-F238E27FC236}">
                <a16:creationId xmlns:a16="http://schemas.microsoft.com/office/drawing/2014/main" id="{2873F00D-AA5B-0840-E073-4F5B10A1D69B}"/>
              </a:ext>
            </a:extLst>
          </p:cNvPr>
          <p:cNvSpPr txBox="1">
            <a:spLocks noChangeArrowheads="1"/>
          </p:cNvSpPr>
          <p:nvPr/>
        </p:nvSpPr>
        <p:spPr bwMode="auto">
          <a:xfrm>
            <a:off x="5845175" y="525463"/>
            <a:ext cx="1531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leif@leif.org</a:t>
            </a:r>
          </a:p>
        </p:txBody>
      </p:sp>
      <p:sp>
        <p:nvSpPr>
          <p:cNvPr id="458767" name="Text Box 15">
            <a:extLst>
              <a:ext uri="{FF2B5EF4-FFF2-40B4-BE49-F238E27FC236}">
                <a16:creationId xmlns:a16="http://schemas.microsoft.com/office/drawing/2014/main" id="{0DC7131E-1FC9-457E-9EE5-476A889C255C}"/>
              </a:ext>
            </a:extLst>
          </p:cNvPr>
          <p:cNvSpPr txBox="1">
            <a:spLocks noChangeArrowheads="1"/>
          </p:cNvSpPr>
          <p:nvPr/>
        </p:nvSpPr>
        <p:spPr bwMode="auto">
          <a:xfrm>
            <a:off x="1371600" y="549275"/>
            <a:ext cx="2751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https://leif.org/research/</a:t>
            </a:r>
          </a:p>
        </p:txBody>
      </p:sp>
      <p:sp>
        <p:nvSpPr>
          <p:cNvPr id="458768" name="Text Box 16">
            <a:extLst>
              <a:ext uri="{FF2B5EF4-FFF2-40B4-BE49-F238E27FC236}">
                <a16:creationId xmlns:a16="http://schemas.microsoft.com/office/drawing/2014/main" id="{E1B21C9F-6116-3C61-6C5D-998AD7586B23}"/>
              </a:ext>
            </a:extLst>
          </p:cNvPr>
          <p:cNvSpPr txBox="1">
            <a:spLocks noChangeArrowheads="1"/>
          </p:cNvSpPr>
          <p:nvPr/>
        </p:nvSpPr>
        <p:spPr bwMode="auto">
          <a:xfrm>
            <a:off x="582613" y="4291013"/>
            <a:ext cx="79914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000" b="0" i="0" dirty="0">
                <a:solidFill>
                  <a:srgbClr val="222222"/>
                </a:solidFill>
                <a:effectLst/>
                <a:latin typeface="times new roman" panose="02020603050405020304" pitchFamily="18" charset="0"/>
              </a:rPr>
              <a:t>I'll discuss a tool to 'teach' a machine [a 1000-line Python program] to construct [in typically 10-15 minutes] backbones for any given primary observer automatically [with no further input from the researcher]. This makes the process transparent and reproducible, leaving the linking of backbones as the real issue with much starker drawn lines to form a base for rational and unbiased scientific discussions [and potential consensus].</a:t>
            </a:r>
            <a:endParaRPr lang="en-US" alt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B7D59B9-FD9B-3E59-1F3E-CB6DE694F545}"/>
              </a:ext>
            </a:extLst>
          </p:cNvPr>
          <p:cNvSpPr>
            <a:spLocks noGrp="1"/>
          </p:cNvSpPr>
          <p:nvPr>
            <p:ph type="sldNum" sz="quarter" idx="12"/>
          </p:nvPr>
        </p:nvSpPr>
        <p:spPr/>
        <p:txBody>
          <a:bodyPr/>
          <a:lstStyle/>
          <a:p>
            <a:fld id="{0CE4A852-BE66-4413-BD85-A1D2D9A87F9E}" type="slidenum">
              <a:rPr lang="en-US" altLang="en-US"/>
              <a:pPr/>
              <a:t>10</a:t>
            </a:fld>
            <a:endParaRPr lang="en-US" altLang="en-US"/>
          </a:p>
        </p:txBody>
      </p:sp>
      <p:pic>
        <p:nvPicPr>
          <p:cNvPr id="289799" name="Picture 7">
            <a:extLst>
              <a:ext uri="{FF2B5EF4-FFF2-40B4-BE49-F238E27FC236}">
                <a16:creationId xmlns:a16="http://schemas.microsoft.com/office/drawing/2014/main" id="{A18D7BF8-2B8B-B4AE-D878-2517F2D4E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779"/>
          <a:stretch>
            <a:fillRect/>
          </a:stretch>
        </p:blipFill>
        <p:spPr bwMode="auto">
          <a:xfrm>
            <a:off x="295275" y="1476375"/>
            <a:ext cx="647382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9796" name="Rectangle 4">
            <a:extLst>
              <a:ext uri="{FF2B5EF4-FFF2-40B4-BE49-F238E27FC236}">
                <a16:creationId xmlns:a16="http://schemas.microsoft.com/office/drawing/2014/main" id="{B293A69F-8630-B14B-499C-D0412E0516E9}"/>
              </a:ext>
            </a:extLst>
          </p:cNvPr>
          <p:cNvSpPr>
            <a:spLocks noGrp="1" noChangeArrowheads="1"/>
          </p:cNvSpPr>
          <p:nvPr>
            <p:ph type="title"/>
          </p:nvPr>
        </p:nvSpPr>
        <p:spPr>
          <a:xfrm>
            <a:off x="457200" y="169863"/>
            <a:ext cx="8229600" cy="1247775"/>
          </a:xfrm>
        </p:spPr>
        <p:txBody>
          <a:bodyPr/>
          <a:lstStyle/>
          <a:p>
            <a:r>
              <a:rPr lang="en-US" altLang="en-US" sz="3600"/>
              <a:t>It is now well Established that Locarno Observers Weight the Sunspot Count</a:t>
            </a:r>
          </a:p>
        </p:txBody>
      </p:sp>
      <p:pic>
        <p:nvPicPr>
          <p:cNvPr id="289798" name="Picture 6">
            <a:extLst>
              <a:ext uri="{FF2B5EF4-FFF2-40B4-BE49-F238E27FC236}">
                <a16:creationId xmlns:a16="http://schemas.microsoft.com/office/drawing/2014/main" id="{5E992E78-706E-300D-4182-938CD23DE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2028825"/>
            <a:ext cx="2105025"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00" name="Picture 8">
            <a:extLst>
              <a:ext uri="{FF2B5EF4-FFF2-40B4-BE49-F238E27FC236}">
                <a16:creationId xmlns:a16="http://schemas.microsoft.com/office/drawing/2014/main" id="{9240509D-F920-6CE6-1ED7-3DE0490F6F82}"/>
              </a:ext>
            </a:extLst>
          </p:cNvPr>
          <p:cNvPicPr>
            <a:picLocks noChangeAspect="1" noChangeArrowheads="1"/>
          </p:cNvPicPr>
          <p:nvPr/>
        </p:nvPicPr>
        <p:blipFill>
          <a:blip r:embed="rId2">
            <a:lum contrast="4000"/>
            <a:extLst>
              <a:ext uri="{28A0092B-C50C-407E-A947-70E740481C1C}">
                <a14:useLocalDpi xmlns:a14="http://schemas.microsoft.com/office/drawing/2010/main" val="0"/>
              </a:ext>
            </a:extLst>
          </a:blip>
          <a:srcRect l="85654"/>
          <a:stretch>
            <a:fillRect/>
          </a:stretch>
        </p:blipFill>
        <p:spPr bwMode="auto">
          <a:xfrm>
            <a:off x="6870700" y="1504950"/>
            <a:ext cx="2082800" cy="280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801" name="Picture 9">
            <a:extLst>
              <a:ext uri="{FF2B5EF4-FFF2-40B4-BE49-F238E27FC236}">
                <a16:creationId xmlns:a16="http://schemas.microsoft.com/office/drawing/2014/main" id="{EEE8C152-3F6B-7396-2FB0-C6C0CA201F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1524000"/>
            <a:ext cx="2914650" cy="18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9802" name="Oval 10">
            <a:extLst>
              <a:ext uri="{FF2B5EF4-FFF2-40B4-BE49-F238E27FC236}">
                <a16:creationId xmlns:a16="http://schemas.microsoft.com/office/drawing/2014/main" id="{5C232664-ACBF-9C61-3F0F-59934C40D2E4}"/>
              </a:ext>
            </a:extLst>
          </p:cNvPr>
          <p:cNvSpPr>
            <a:spLocks noChangeArrowheads="1"/>
          </p:cNvSpPr>
          <p:nvPr/>
        </p:nvSpPr>
        <p:spPr bwMode="auto">
          <a:xfrm>
            <a:off x="2762250" y="3295650"/>
            <a:ext cx="1285875" cy="876300"/>
          </a:xfrm>
          <a:prstGeom prst="ellipse">
            <a:avLst/>
          </a:prstGeom>
          <a:noFill/>
          <a:ln w="28575"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9804" name="Text Box 12">
            <a:extLst>
              <a:ext uri="{FF2B5EF4-FFF2-40B4-BE49-F238E27FC236}">
                <a16:creationId xmlns:a16="http://schemas.microsoft.com/office/drawing/2014/main" id="{DBCF36CA-37E9-8A37-F59F-A8F4B4C325B9}"/>
              </a:ext>
            </a:extLst>
          </p:cNvPr>
          <p:cNvSpPr txBox="1">
            <a:spLocks noChangeArrowheads="1"/>
          </p:cNvSpPr>
          <p:nvPr/>
        </p:nvSpPr>
        <p:spPr bwMode="auto">
          <a:xfrm>
            <a:off x="443488" y="4397375"/>
            <a:ext cx="83439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dirty="0" err="1"/>
              <a:t>Waldmeier’s</a:t>
            </a:r>
            <a:r>
              <a:rPr lang="en-US" altLang="en-US" sz="1800" dirty="0"/>
              <a:t> Weighting Rules: “A spot like a fine point is counted as one spot; a larger spot, but still without penumbra, gets the statistical weight 2, a smallish spot with penumbra gets 3, and a larger one gets 5.” Presumably there would be spots with weight 4, too</a:t>
            </a:r>
          </a:p>
        </p:txBody>
      </p:sp>
      <p:sp>
        <p:nvSpPr>
          <p:cNvPr id="289805" name="Text Box 13">
            <a:extLst>
              <a:ext uri="{FF2B5EF4-FFF2-40B4-BE49-F238E27FC236}">
                <a16:creationId xmlns:a16="http://schemas.microsoft.com/office/drawing/2014/main" id="{81FA90E6-9FB5-E162-BFB5-29ACABE2787C}"/>
              </a:ext>
            </a:extLst>
          </p:cNvPr>
          <p:cNvSpPr txBox="1">
            <a:spLocks noChangeArrowheads="1"/>
          </p:cNvSpPr>
          <p:nvPr/>
        </p:nvSpPr>
        <p:spPr bwMode="auto">
          <a:xfrm>
            <a:off x="2809875" y="3714750"/>
            <a:ext cx="466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3;1</a:t>
            </a:r>
          </a:p>
        </p:txBody>
      </p:sp>
      <p:sp>
        <p:nvSpPr>
          <p:cNvPr id="289806" name="Text Box 14">
            <a:extLst>
              <a:ext uri="{FF2B5EF4-FFF2-40B4-BE49-F238E27FC236}">
                <a16:creationId xmlns:a16="http://schemas.microsoft.com/office/drawing/2014/main" id="{6B576B9B-FC65-235F-EBCC-00C8158A4AB1}"/>
              </a:ext>
            </a:extLst>
          </p:cNvPr>
          <p:cNvSpPr txBox="1">
            <a:spLocks noChangeArrowheads="1"/>
          </p:cNvSpPr>
          <p:nvPr/>
        </p:nvSpPr>
        <p:spPr bwMode="auto">
          <a:xfrm>
            <a:off x="3476625" y="3638550"/>
            <a:ext cx="295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2</a:t>
            </a:r>
          </a:p>
        </p:txBody>
      </p:sp>
      <p:sp>
        <p:nvSpPr>
          <p:cNvPr id="289807" name="Text Box 15">
            <a:extLst>
              <a:ext uri="{FF2B5EF4-FFF2-40B4-BE49-F238E27FC236}">
                <a16:creationId xmlns:a16="http://schemas.microsoft.com/office/drawing/2014/main" id="{0C7A7A76-7246-37BB-4CC2-DA4C5219C50E}"/>
              </a:ext>
            </a:extLst>
          </p:cNvPr>
          <p:cNvSpPr txBox="1">
            <a:spLocks noChangeArrowheads="1"/>
          </p:cNvSpPr>
          <p:nvPr/>
        </p:nvSpPr>
        <p:spPr bwMode="auto">
          <a:xfrm>
            <a:off x="3286125" y="3295650"/>
            <a:ext cx="457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1;3</a:t>
            </a:r>
          </a:p>
        </p:txBody>
      </p:sp>
      <p:sp>
        <p:nvSpPr>
          <p:cNvPr id="289808" name="Line 16">
            <a:extLst>
              <a:ext uri="{FF2B5EF4-FFF2-40B4-BE49-F238E27FC236}">
                <a16:creationId xmlns:a16="http://schemas.microsoft.com/office/drawing/2014/main" id="{4A326AF8-E369-E2D7-39D3-828A1354422C}"/>
              </a:ext>
            </a:extLst>
          </p:cNvPr>
          <p:cNvSpPr>
            <a:spLocks noChangeShapeType="1"/>
          </p:cNvSpPr>
          <p:nvPr/>
        </p:nvSpPr>
        <p:spPr bwMode="auto">
          <a:xfrm flipH="1">
            <a:off x="6753225" y="1504950"/>
            <a:ext cx="485775" cy="64770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89809" name="Text Box 17">
            <a:extLst>
              <a:ext uri="{FF2B5EF4-FFF2-40B4-BE49-F238E27FC236}">
                <a16:creationId xmlns:a16="http://schemas.microsoft.com/office/drawing/2014/main" id="{0DFC77F8-3E00-6472-6C24-EBA3FFA84014}"/>
              </a:ext>
            </a:extLst>
          </p:cNvPr>
          <p:cNvSpPr txBox="1">
            <a:spLocks noChangeArrowheads="1"/>
          </p:cNvSpPr>
          <p:nvPr/>
        </p:nvSpPr>
        <p:spPr bwMode="auto">
          <a:xfrm>
            <a:off x="7096125" y="1323975"/>
            <a:ext cx="1057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a:solidFill>
                  <a:srgbClr val="FF3300"/>
                </a:solidFill>
              </a:rPr>
              <a:t>Not weighted</a:t>
            </a:r>
          </a:p>
        </p:txBody>
      </p:sp>
      <p:sp>
        <p:nvSpPr>
          <p:cNvPr id="289811" name="Text Box 19">
            <a:extLst>
              <a:ext uri="{FF2B5EF4-FFF2-40B4-BE49-F238E27FC236}">
                <a16:creationId xmlns:a16="http://schemas.microsoft.com/office/drawing/2014/main" id="{44B5327B-19C0-B87B-000C-389D49E0E1BD}"/>
              </a:ext>
            </a:extLst>
          </p:cNvPr>
          <p:cNvSpPr txBox="1">
            <a:spLocks noChangeArrowheads="1"/>
          </p:cNvSpPr>
          <p:nvPr/>
        </p:nvSpPr>
        <p:spPr bwMode="auto">
          <a:xfrm>
            <a:off x="443488" y="5494338"/>
            <a:ext cx="86582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dirty="0">
                <a:solidFill>
                  <a:srgbClr val="FF3300"/>
                </a:solidFill>
              </a:rPr>
              <a:t>The Locarno observers since August 3, 2014 report both weighted and un-weighted spot counts, but anybody can also determine the un-weighted count by simply counting spots on the drawings [back to 1957; since 1981 online]. When we remove the weighting, the 1945 discrepancy disappears.</a:t>
            </a:r>
          </a:p>
        </p:txBody>
      </p:sp>
      <p:sp>
        <p:nvSpPr>
          <p:cNvPr id="289812" name="Text Box 20">
            <a:extLst>
              <a:ext uri="{FF2B5EF4-FFF2-40B4-BE49-F238E27FC236}">
                <a16:creationId xmlns:a16="http://schemas.microsoft.com/office/drawing/2014/main" id="{B0D000DF-12F5-E884-E513-06CF2C8A4B07}"/>
              </a:ext>
            </a:extLst>
          </p:cNvPr>
          <p:cNvSpPr txBox="1">
            <a:spLocks noChangeArrowheads="1"/>
          </p:cNvSpPr>
          <p:nvPr/>
        </p:nvSpPr>
        <p:spPr bwMode="auto">
          <a:xfrm>
            <a:off x="695325" y="3314700"/>
            <a:ext cx="20669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00CC99"/>
                </a:solidFill>
              </a:rPr>
              <a:t>Rw = 6*10 + 22 = 82 R   = 6*10 + 10 = 70 w = 82/70 = </a:t>
            </a:r>
            <a:r>
              <a:rPr lang="en-US" altLang="en-US" sz="1600" b="1">
                <a:solidFill>
                  <a:srgbClr val="00CC99"/>
                </a:solidFill>
              </a:rPr>
              <a:t>1.171</a:t>
            </a:r>
          </a:p>
        </p:txBody>
      </p:sp>
      <p:sp>
        <p:nvSpPr>
          <p:cNvPr id="289813" name="Line 21">
            <a:extLst>
              <a:ext uri="{FF2B5EF4-FFF2-40B4-BE49-F238E27FC236}">
                <a16:creationId xmlns:a16="http://schemas.microsoft.com/office/drawing/2014/main" id="{840564C7-7E39-D208-636C-B534CD2C82F5}"/>
              </a:ext>
            </a:extLst>
          </p:cNvPr>
          <p:cNvSpPr>
            <a:spLocks noChangeShapeType="1"/>
          </p:cNvSpPr>
          <p:nvPr/>
        </p:nvSpPr>
        <p:spPr bwMode="auto">
          <a:xfrm flipV="1">
            <a:off x="3886200" y="2600325"/>
            <a:ext cx="1209675" cy="847725"/>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8B8B8D4A-1488-7409-A57C-C3321BAC8ABF}"/>
              </a:ext>
            </a:extLst>
          </p:cNvPr>
          <p:cNvSpPr>
            <a:spLocks noGrp="1"/>
          </p:cNvSpPr>
          <p:nvPr>
            <p:ph type="sldNum" sz="quarter" idx="12"/>
          </p:nvPr>
        </p:nvSpPr>
        <p:spPr/>
        <p:txBody>
          <a:bodyPr/>
          <a:lstStyle/>
          <a:p>
            <a:fld id="{B152A092-D135-4DAC-AA14-E4567749E252}" type="slidenum">
              <a:rPr lang="en-US" altLang="en-US"/>
              <a:pPr/>
              <a:t>11</a:t>
            </a:fld>
            <a:endParaRPr lang="en-US" altLang="en-US"/>
          </a:p>
        </p:txBody>
      </p:sp>
      <p:sp>
        <p:nvSpPr>
          <p:cNvPr id="686082" name="Rectangle 2">
            <a:extLst>
              <a:ext uri="{FF2B5EF4-FFF2-40B4-BE49-F238E27FC236}">
                <a16:creationId xmlns:a16="http://schemas.microsoft.com/office/drawing/2014/main" id="{4F262605-5D4D-33C6-C88A-40FA4CE51A49}"/>
              </a:ext>
            </a:extLst>
          </p:cNvPr>
          <p:cNvSpPr>
            <a:spLocks noGrp="1" noChangeArrowheads="1"/>
          </p:cNvSpPr>
          <p:nvPr>
            <p:ph type="title"/>
          </p:nvPr>
        </p:nvSpPr>
        <p:spPr>
          <a:xfrm>
            <a:off x="466725" y="171450"/>
            <a:ext cx="8229600" cy="830997"/>
          </a:xfrm>
        </p:spPr>
        <p:txBody>
          <a:bodyPr/>
          <a:lstStyle/>
          <a:p>
            <a:r>
              <a:rPr lang="en-US" altLang="en-US" sz="3200" dirty="0"/>
              <a:t>Ken Schatten and I proposed a Novel Way of Resolving the Remaining Problem</a:t>
            </a:r>
          </a:p>
        </p:txBody>
      </p:sp>
      <p:sp>
        <p:nvSpPr>
          <p:cNvPr id="686083" name="Rectangle 3">
            <a:extLst>
              <a:ext uri="{FF2B5EF4-FFF2-40B4-BE49-F238E27FC236}">
                <a16:creationId xmlns:a16="http://schemas.microsoft.com/office/drawing/2014/main" id="{5ABA846D-08C0-15BA-9562-6E990B657107}"/>
              </a:ext>
            </a:extLst>
          </p:cNvPr>
          <p:cNvSpPr>
            <a:spLocks noGrp="1" noChangeArrowheads="1"/>
          </p:cNvSpPr>
          <p:nvPr>
            <p:ph type="body" idx="1"/>
          </p:nvPr>
        </p:nvSpPr>
        <p:spPr>
          <a:xfrm>
            <a:off x="457200" y="2209800"/>
            <a:ext cx="5692775" cy="2990222"/>
          </a:xfrm>
        </p:spPr>
        <p:txBody>
          <a:bodyPr/>
          <a:lstStyle/>
          <a:p>
            <a:pPr>
              <a:lnSpc>
                <a:spcPct val="90000"/>
              </a:lnSpc>
            </a:pPr>
            <a:r>
              <a:rPr lang="en-US" altLang="en-US" sz="2000" b="1" dirty="0"/>
              <a:t>Daisy-chaining</a:t>
            </a:r>
            <a:r>
              <a:rPr lang="en-US" altLang="en-US" sz="2000" dirty="0"/>
              <a:t>: successively joining observers to the ‘end’ of the series, based on overlap with the series as it extends so far [accumulates errors]</a:t>
            </a:r>
          </a:p>
          <a:p>
            <a:pPr>
              <a:lnSpc>
                <a:spcPct val="90000"/>
              </a:lnSpc>
            </a:pPr>
            <a:endParaRPr lang="en-US" altLang="en-US" sz="2000" dirty="0"/>
          </a:p>
          <a:p>
            <a:pPr>
              <a:lnSpc>
                <a:spcPct val="90000"/>
              </a:lnSpc>
            </a:pPr>
            <a:r>
              <a:rPr lang="en-US" altLang="en-US" sz="2000" b="1" dirty="0"/>
              <a:t>Back-boning</a:t>
            </a:r>
            <a:r>
              <a:rPr lang="en-US" altLang="en-US" sz="2000" dirty="0"/>
              <a:t>: find a ‘good’ primary observer for a certain [long] interval and normalize all other observers individually to the primary based on overlap with only the primary [no accumulation of errors]</a:t>
            </a:r>
          </a:p>
          <a:p>
            <a:pPr>
              <a:lnSpc>
                <a:spcPct val="90000"/>
              </a:lnSpc>
            </a:pPr>
            <a:endParaRPr lang="en-US" altLang="en-US" sz="2000" dirty="0"/>
          </a:p>
        </p:txBody>
      </p:sp>
      <p:sp>
        <p:nvSpPr>
          <p:cNvPr id="686084" name="Text Box 4">
            <a:extLst>
              <a:ext uri="{FF2B5EF4-FFF2-40B4-BE49-F238E27FC236}">
                <a16:creationId xmlns:a16="http://schemas.microsoft.com/office/drawing/2014/main" id="{B9AFDE7C-DC1F-04DA-F2BB-8E5B05B6CD4E}"/>
              </a:ext>
            </a:extLst>
          </p:cNvPr>
          <p:cNvSpPr txBox="1">
            <a:spLocks noChangeArrowheads="1"/>
          </p:cNvSpPr>
          <p:nvPr/>
        </p:nvSpPr>
        <p:spPr bwMode="auto">
          <a:xfrm>
            <a:off x="298450" y="1192213"/>
            <a:ext cx="83724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altLang="en-US" sz="2400" dirty="0"/>
              <a:t>Building a long time series from observations made over time by several observers can be done in at least two ways:</a:t>
            </a:r>
          </a:p>
        </p:txBody>
      </p:sp>
      <p:pic>
        <p:nvPicPr>
          <p:cNvPr id="686085" name="Picture 5">
            <a:extLst>
              <a:ext uri="{FF2B5EF4-FFF2-40B4-BE49-F238E27FC236}">
                <a16:creationId xmlns:a16="http://schemas.microsoft.com/office/drawing/2014/main" id="{85B65772-F488-431E-AE30-029555FB8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044" y="2168525"/>
            <a:ext cx="2789238"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086" name="Picture 6">
            <a:extLst>
              <a:ext uri="{FF2B5EF4-FFF2-40B4-BE49-F238E27FC236}">
                <a16:creationId xmlns:a16="http://schemas.microsoft.com/office/drawing/2014/main" id="{1CB8F5C3-2E11-5483-37D3-5961C7C2F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220" y="3119113"/>
            <a:ext cx="2405062" cy="1319213"/>
          </a:xfrm>
          <a:prstGeom prst="rect">
            <a:avLst/>
          </a:prstGeom>
          <a:noFill/>
          <a:extLst>
            <a:ext uri="{909E8E84-426E-40DD-AFC4-6F175D3DCCD1}">
              <a14:hiddenFill xmlns:a14="http://schemas.microsoft.com/office/drawing/2010/main">
                <a:solidFill>
                  <a:srgbClr val="FFFFFF"/>
                </a:solidFill>
              </a14:hiddenFill>
            </a:ext>
          </a:extLst>
        </p:spPr>
      </p:pic>
      <p:sp>
        <p:nvSpPr>
          <p:cNvPr id="686088" name="Text Box 8">
            <a:extLst>
              <a:ext uri="{FF2B5EF4-FFF2-40B4-BE49-F238E27FC236}">
                <a16:creationId xmlns:a16="http://schemas.microsoft.com/office/drawing/2014/main" id="{648A14BE-A56D-0FFF-D962-F23E9432A29E}"/>
              </a:ext>
            </a:extLst>
          </p:cNvPr>
          <p:cNvSpPr txBox="1">
            <a:spLocks noChangeArrowheads="1"/>
          </p:cNvSpPr>
          <p:nvPr/>
        </p:nvSpPr>
        <p:spPr bwMode="auto">
          <a:xfrm>
            <a:off x="6815138" y="3117115"/>
            <a:ext cx="1747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dirty="0">
                <a:solidFill>
                  <a:srgbClr val="FFFF66"/>
                </a:solidFill>
              </a:rPr>
              <a:t>Chinese Whispers</a:t>
            </a:r>
          </a:p>
        </p:txBody>
      </p:sp>
      <p:sp>
        <p:nvSpPr>
          <p:cNvPr id="686089" name="Text Box 9">
            <a:extLst>
              <a:ext uri="{FF2B5EF4-FFF2-40B4-BE49-F238E27FC236}">
                <a16:creationId xmlns:a16="http://schemas.microsoft.com/office/drawing/2014/main" id="{0D21BEAC-9F34-F858-F520-47A9ABC53663}"/>
              </a:ext>
            </a:extLst>
          </p:cNvPr>
          <p:cNvSpPr txBox="1">
            <a:spLocks noChangeArrowheads="1"/>
          </p:cNvSpPr>
          <p:nvPr/>
        </p:nvSpPr>
        <p:spPr bwMode="auto">
          <a:xfrm>
            <a:off x="298450" y="5298406"/>
            <a:ext cx="65944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When several backbones have been constructed, we can join [daisy-chain] the backbones. Each backbone can be improved individually without impacting other backbones. If the number of backbones is small, error accumulation is also small.</a:t>
            </a:r>
          </a:p>
        </p:txBody>
      </p:sp>
      <p:sp>
        <p:nvSpPr>
          <p:cNvPr id="686090" name="AutoShape 10">
            <a:extLst>
              <a:ext uri="{FF2B5EF4-FFF2-40B4-BE49-F238E27FC236}">
                <a16:creationId xmlns:a16="http://schemas.microsoft.com/office/drawing/2014/main" id="{5002CE2E-2A2F-8C1C-46BA-1A6F8CED59A7}"/>
              </a:ext>
            </a:extLst>
          </p:cNvPr>
          <p:cNvSpPr>
            <a:spLocks noChangeArrowheads="1"/>
          </p:cNvSpPr>
          <p:nvPr/>
        </p:nvSpPr>
        <p:spPr bwMode="auto">
          <a:xfrm>
            <a:off x="5791200" y="3124200"/>
            <a:ext cx="1023938" cy="192088"/>
          </a:xfrm>
          <a:prstGeom prst="rightArrow">
            <a:avLst>
              <a:gd name="adj1" fmla="val 50000"/>
              <a:gd name="adj2" fmla="val 1332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091" name="Text Box 11">
            <a:extLst>
              <a:ext uri="{FF2B5EF4-FFF2-40B4-BE49-F238E27FC236}">
                <a16:creationId xmlns:a16="http://schemas.microsoft.com/office/drawing/2014/main" id="{54172634-AE35-1F0A-B3CB-0A9E19382AFF}"/>
              </a:ext>
            </a:extLst>
          </p:cNvPr>
          <p:cNvSpPr txBox="1">
            <a:spLocks noChangeArrowheads="1"/>
          </p:cNvSpPr>
          <p:nvPr/>
        </p:nvSpPr>
        <p:spPr bwMode="auto">
          <a:xfrm>
            <a:off x="7246728" y="6178550"/>
            <a:ext cx="148612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400" dirty="0"/>
              <a:t>Backbone</a:t>
            </a:r>
          </a:p>
        </p:txBody>
      </p:sp>
      <p:pic>
        <p:nvPicPr>
          <p:cNvPr id="3" name="Picture 2">
            <a:extLst>
              <a:ext uri="{FF2B5EF4-FFF2-40B4-BE49-F238E27FC236}">
                <a16:creationId xmlns:a16="http://schemas.microsoft.com/office/drawing/2014/main" id="{B4F14BC8-4474-0BFC-A754-371D71FAF475}"/>
              </a:ext>
            </a:extLst>
          </p:cNvPr>
          <p:cNvPicPr>
            <a:picLocks noChangeAspect="1"/>
          </p:cNvPicPr>
          <p:nvPr/>
        </p:nvPicPr>
        <p:blipFill>
          <a:blip r:embed="rId4"/>
          <a:stretch>
            <a:fillRect/>
          </a:stretch>
        </p:blipFill>
        <p:spPr>
          <a:xfrm>
            <a:off x="7058914" y="4485509"/>
            <a:ext cx="1341853" cy="15620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12DB8766-06C2-04CD-6E70-8E018EEFB2AC}"/>
              </a:ext>
            </a:extLst>
          </p:cNvPr>
          <p:cNvSpPr>
            <a:spLocks noGrp="1"/>
          </p:cNvSpPr>
          <p:nvPr>
            <p:ph type="sldNum" sz="quarter" idx="12"/>
          </p:nvPr>
        </p:nvSpPr>
        <p:spPr/>
        <p:txBody>
          <a:bodyPr/>
          <a:lstStyle/>
          <a:p>
            <a:fld id="{62144482-7C6C-4431-AA44-5D892E184109}" type="slidenum">
              <a:rPr lang="en-US" altLang="en-US"/>
              <a:pPr/>
              <a:t>12</a:t>
            </a:fld>
            <a:endParaRPr lang="en-US" altLang="en-US"/>
          </a:p>
        </p:txBody>
      </p:sp>
      <p:sp>
        <p:nvSpPr>
          <p:cNvPr id="683010" name="Rectangle 2">
            <a:extLst>
              <a:ext uri="{FF2B5EF4-FFF2-40B4-BE49-F238E27FC236}">
                <a16:creationId xmlns:a16="http://schemas.microsoft.com/office/drawing/2014/main" id="{77F8EEAA-9F94-895A-4352-597214C0323B}"/>
              </a:ext>
            </a:extLst>
          </p:cNvPr>
          <p:cNvSpPr>
            <a:spLocks noGrp="1" noChangeArrowheads="1"/>
          </p:cNvSpPr>
          <p:nvPr>
            <p:ph type="title"/>
          </p:nvPr>
        </p:nvSpPr>
        <p:spPr>
          <a:xfrm>
            <a:off x="457200" y="179388"/>
            <a:ext cx="8229600" cy="1116012"/>
          </a:xfrm>
        </p:spPr>
        <p:txBody>
          <a:bodyPr/>
          <a:lstStyle/>
          <a:p>
            <a:r>
              <a:rPr lang="en-US" altLang="en-US" sz="4000"/>
              <a:t>Daisy-Chaining: When is it and When is it Not (Backbones)</a:t>
            </a:r>
          </a:p>
        </p:txBody>
      </p:sp>
      <p:pic>
        <p:nvPicPr>
          <p:cNvPr id="683011" name="Picture 3">
            <a:extLst>
              <a:ext uri="{FF2B5EF4-FFF2-40B4-BE49-F238E27FC236}">
                <a16:creationId xmlns:a16="http://schemas.microsoft.com/office/drawing/2014/main" id="{3EB5E775-C760-AB3E-1232-D3CA10A36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6486525"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3012" name="Text Box 4">
            <a:extLst>
              <a:ext uri="{FF2B5EF4-FFF2-40B4-BE49-F238E27FC236}">
                <a16:creationId xmlns:a16="http://schemas.microsoft.com/office/drawing/2014/main" id="{4F69D81F-3608-EC51-BDE5-FC2FFB191FD4}"/>
              </a:ext>
            </a:extLst>
          </p:cNvPr>
          <p:cNvSpPr txBox="1">
            <a:spLocks noChangeArrowheads="1"/>
          </p:cNvSpPr>
          <p:nvPr/>
        </p:nvSpPr>
        <p:spPr bwMode="auto">
          <a:xfrm>
            <a:off x="304800" y="2971800"/>
            <a:ext cx="640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Connect observer 1 with observer 5: f(1,5) = f(1,2)*f(2,3)*f(3,4)*f(4,5)</a:t>
            </a:r>
          </a:p>
        </p:txBody>
      </p:sp>
      <p:sp>
        <p:nvSpPr>
          <p:cNvPr id="683013" name="Text Box 5">
            <a:extLst>
              <a:ext uri="{FF2B5EF4-FFF2-40B4-BE49-F238E27FC236}">
                <a16:creationId xmlns:a16="http://schemas.microsoft.com/office/drawing/2014/main" id="{FDBD8972-B1B0-BF21-F6C5-CE6A6E17032E}"/>
              </a:ext>
            </a:extLst>
          </p:cNvPr>
          <p:cNvSpPr txBox="1">
            <a:spLocks noChangeArrowheads="1"/>
          </p:cNvSpPr>
          <p:nvPr/>
        </p:nvSpPr>
        <p:spPr bwMode="auto">
          <a:xfrm>
            <a:off x="6715125" y="1457325"/>
            <a:ext cx="231457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Error Accumulation: E15=SQRT(E12</a:t>
            </a:r>
            <a:r>
              <a:rPr lang="en-US" altLang="en-US" baseline="30000"/>
              <a:t>2</a:t>
            </a:r>
            <a:r>
              <a:rPr lang="en-US" altLang="en-US"/>
              <a:t>+E23</a:t>
            </a:r>
            <a:r>
              <a:rPr lang="en-US" altLang="en-US" baseline="30000"/>
              <a:t>2</a:t>
            </a:r>
            <a:r>
              <a:rPr lang="en-US" altLang="en-US"/>
              <a:t>+E34</a:t>
            </a:r>
            <a:r>
              <a:rPr lang="en-US" altLang="en-US" baseline="30000"/>
              <a:t>2</a:t>
            </a:r>
            <a:r>
              <a:rPr lang="en-US" altLang="en-US"/>
              <a:t>+E45</a:t>
            </a:r>
            <a:r>
              <a:rPr lang="en-US" altLang="en-US" baseline="30000"/>
              <a:t>2</a:t>
            </a:r>
            <a:r>
              <a:rPr lang="en-US" altLang="en-US"/>
              <a:t>) i.e. </a:t>
            </a:r>
            <a:r>
              <a:rPr lang="en-US" altLang="en-US" i="1"/>
              <a:t>increases</a:t>
            </a:r>
            <a:r>
              <a:rPr lang="en-US" altLang="en-US"/>
              <a:t> with the  number of observers</a:t>
            </a:r>
          </a:p>
        </p:txBody>
      </p:sp>
      <p:sp>
        <p:nvSpPr>
          <p:cNvPr id="683014" name="Text Box 6">
            <a:extLst>
              <a:ext uri="{FF2B5EF4-FFF2-40B4-BE49-F238E27FC236}">
                <a16:creationId xmlns:a16="http://schemas.microsoft.com/office/drawing/2014/main" id="{A8E41F85-1DCB-9EF1-148B-0173050BA277}"/>
              </a:ext>
            </a:extLst>
          </p:cNvPr>
          <p:cNvSpPr txBox="1">
            <a:spLocks noChangeArrowheads="1"/>
          </p:cNvSpPr>
          <p:nvPr/>
        </p:nvSpPr>
        <p:spPr bwMode="auto">
          <a:xfrm>
            <a:off x="381000" y="15240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This is Daisy-Chaining</a:t>
            </a:r>
          </a:p>
        </p:txBody>
      </p:sp>
      <p:sp>
        <p:nvSpPr>
          <p:cNvPr id="683015" name="Text Box 7">
            <a:extLst>
              <a:ext uri="{FF2B5EF4-FFF2-40B4-BE49-F238E27FC236}">
                <a16:creationId xmlns:a16="http://schemas.microsoft.com/office/drawing/2014/main" id="{1F56E87B-9A96-F9F4-BCF7-77719824C4C7}"/>
              </a:ext>
            </a:extLst>
          </p:cNvPr>
          <p:cNvSpPr txBox="1">
            <a:spLocks noChangeArrowheads="1"/>
          </p:cNvSpPr>
          <p:nvPr/>
        </p:nvSpPr>
        <p:spPr bwMode="auto">
          <a:xfrm>
            <a:off x="381000" y="3505200"/>
            <a:ext cx="1752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This is Not</a:t>
            </a:r>
          </a:p>
        </p:txBody>
      </p:sp>
      <p:sp>
        <p:nvSpPr>
          <p:cNvPr id="683016" name="Text Box 8">
            <a:extLst>
              <a:ext uri="{FF2B5EF4-FFF2-40B4-BE49-F238E27FC236}">
                <a16:creationId xmlns:a16="http://schemas.microsoft.com/office/drawing/2014/main" id="{2389B3B5-68D4-EC29-64A4-078F4B97D03D}"/>
              </a:ext>
            </a:extLst>
          </p:cNvPr>
          <p:cNvSpPr txBox="1">
            <a:spLocks noChangeArrowheads="1"/>
          </p:cNvSpPr>
          <p:nvPr/>
        </p:nvSpPr>
        <p:spPr bwMode="auto">
          <a:xfrm>
            <a:off x="5562600" y="2209800"/>
            <a:ext cx="1143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i="1"/>
              <a:t>f(n,m) is the scale factor from m to n</a:t>
            </a:r>
          </a:p>
        </p:txBody>
      </p:sp>
      <p:sp>
        <p:nvSpPr>
          <p:cNvPr id="683017" name="Text Box 9">
            <a:extLst>
              <a:ext uri="{FF2B5EF4-FFF2-40B4-BE49-F238E27FC236}">
                <a16:creationId xmlns:a16="http://schemas.microsoft.com/office/drawing/2014/main" id="{5186259D-A5B9-86A6-410F-0E283D76EF41}"/>
              </a:ext>
            </a:extLst>
          </p:cNvPr>
          <p:cNvSpPr txBox="1">
            <a:spLocks noChangeArrowheads="1"/>
          </p:cNvSpPr>
          <p:nvPr/>
        </p:nvSpPr>
        <p:spPr bwMode="auto">
          <a:xfrm>
            <a:off x="4876800" y="16002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Observer 1</a:t>
            </a:r>
          </a:p>
        </p:txBody>
      </p:sp>
      <p:sp>
        <p:nvSpPr>
          <p:cNvPr id="683018" name="Line 10">
            <a:extLst>
              <a:ext uri="{FF2B5EF4-FFF2-40B4-BE49-F238E27FC236}">
                <a16:creationId xmlns:a16="http://schemas.microsoft.com/office/drawing/2014/main" id="{D83CC55E-05AE-BE15-49A8-0D1D87B75559}"/>
              </a:ext>
            </a:extLst>
          </p:cNvPr>
          <p:cNvSpPr>
            <a:spLocks noChangeShapeType="1"/>
          </p:cNvSpPr>
          <p:nvPr/>
        </p:nvSpPr>
        <p:spPr bwMode="auto">
          <a:xfrm>
            <a:off x="2819400" y="20574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3019" name="Text Box 11">
            <a:extLst>
              <a:ext uri="{FF2B5EF4-FFF2-40B4-BE49-F238E27FC236}">
                <a16:creationId xmlns:a16="http://schemas.microsoft.com/office/drawing/2014/main" id="{29D9B809-05B3-3DCA-9E2C-9677598A9B07}"/>
              </a:ext>
            </a:extLst>
          </p:cNvPr>
          <p:cNvSpPr txBox="1">
            <a:spLocks noChangeArrowheads="1"/>
          </p:cNvSpPr>
          <p:nvPr/>
        </p:nvSpPr>
        <p:spPr bwMode="auto">
          <a:xfrm>
            <a:off x="3200400" y="1905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Time</a:t>
            </a:r>
          </a:p>
        </p:txBody>
      </p:sp>
      <p:sp>
        <p:nvSpPr>
          <p:cNvPr id="683020" name="Line 12">
            <a:extLst>
              <a:ext uri="{FF2B5EF4-FFF2-40B4-BE49-F238E27FC236}">
                <a16:creationId xmlns:a16="http://schemas.microsoft.com/office/drawing/2014/main" id="{71C4E6B5-FFE4-1C70-D0C9-80875CB74C4A}"/>
              </a:ext>
            </a:extLst>
          </p:cNvPr>
          <p:cNvSpPr>
            <a:spLocks noChangeShapeType="1"/>
          </p:cNvSpPr>
          <p:nvPr/>
        </p:nvSpPr>
        <p:spPr bwMode="auto">
          <a:xfrm>
            <a:off x="3810000" y="20574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3021" name="Line 13">
            <a:extLst>
              <a:ext uri="{FF2B5EF4-FFF2-40B4-BE49-F238E27FC236}">
                <a16:creationId xmlns:a16="http://schemas.microsoft.com/office/drawing/2014/main" id="{9A4525FB-F22A-5C1A-974F-BB8E97EA2FCF}"/>
              </a:ext>
            </a:extLst>
          </p:cNvPr>
          <p:cNvSpPr>
            <a:spLocks noChangeShapeType="1"/>
          </p:cNvSpPr>
          <p:nvPr/>
        </p:nvSpPr>
        <p:spPr bwMode="auto">
          <a:xfrm>
            <a:off x="304800" y="3352800"/>
            <a:ext cx="6477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3022" name="Text Box 14">
            <a:extLst>
              <a:ext uri="{FF2B5EF4-FFF2-40B4-BE49-F238E27FC236}">
                <a16:creationId xmlns:a16="http://schemas.microsoft.com/office/drawing/2014/main" id="{37F39B9D-1130-80EF-0A9F-847A995E6D4B}"/>
              </a:ext>
            </a:extLst>
          </p:cNvPr>
          <p:cNvSpPr txBox="1">
            <a:spLocks noChangeArrowheads="1"/>
          </p:cNvSpPr>
          <p:nvPr/>
        </p:nvSpPr>
        <p:spPr bwMode="auto">
          <a:xfrm>
            <a:off x="6858000" y="3429000"/>
            <a:ext cx="2133600" cy="270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 ‘effective’ scale factor is an average of all the individual factors &lt;f(n,1)&gt;.</a:t>
            </a:r>
          </a:p>
          <a:p>
            <a:pPr>
              <a:spcBef>
                <a:spcPct val="50000"/>
              </a:spcBef>
            </a:pPr>
            <a:r>
              <a:rPr lang="en-US" altLang="en-US"/>
              <a:t>The error of the average </a:t>
            </a:r>
            <a:r>
              <a:rPr lang="en-US" altLang="en-US" i="1"/>
              <a:t>decreases</a:t>
            </a:r>
            <a:r>
              <a:rPr lang="en-US" altLang="en-US"/>
              <a:t> with the number of observers</a:t>
            </a:r>
          </a:p>
        </p:txBody>
      </p:sp>
      <p:sp>
        <p:nvSpPr>
          <p:cNvPr id="683023" name="Text Box 15">
            <a:extLst>
              <a:ext uri="{FF2B5EF4-FFF2-40B4-BE49-F238E27FC236}">
                <a16:creationId xmlns:a16="http://schemas.microsoft.com/office/drawing/2014/main" id="{88D1F4DE-4CED-E5BA-9895-86F1E8CC1BDB}"/>
              </a:ext>
            </a:extLst>
          </p:cNvPr>
          <p:cNvSpPr txBox="1">
            <a:spLocks noChangeArrowheads="1"/>
          </p:cNvSpPr>
          <p:nvPr/>
        </p:nvSpPr>
        <p:spPr bwMode="auto">
          <a:xfrm>
            <a:off x="4724400" y="3505200"/>
            <a:ext cx="1981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600" i="1"/>
              <a:t>No ‘intermediate’ observers</a:t>
            </a:r>
          </a:p>
        </p:txBody>
      </p:sp>
      <p:sp>
        <p:nvSpPr>
          <p:cNvPr id="683024" name="Rectangle 16">
            <a:extLst>
              <a:ext uri="{FF2B5EF4-FFF2-40B4-BE49-F238E27FC236}">
                <a16:creationId xmlns:a16="http://schemas.microsoft.com/office/drawing/2014/main" id="{EFCCE692-C8E5-F024-652E-3E1271A0BE51}"/>
              </a:ext>
            </a:extLst>
          </p:cNvPr>
          <p:cNvSpPr>
            <a:spLocks noChangeArrowheads="1"/>
          </p:cNvSpPr>
          <p:nvPr/>
        </p:nvSpPr>
        <p:spPr bwMode="auto">
          <a:xfrm>
            <a:off x="209550" y="5124450"/>
            <a:ext cx="6638925" cy="1438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027" name="Line 19">
            <a:extLst>
              <a:ext uri="{FF2B5EF4-FFF2-40B4-BE49-F238E27FC236}">
                <a16:creationId xmlns:a16="http://schemas.microsoft.com/office/drawing/2014/main" id="{F2D8A587-7755-96C1-50B5-C9CA27EA61C9}"/>
              </a:ext>
            </a:extLst>
          </p:cNvPr>
          <p:cNvSpPr>
            <a:spLocks noChangeShapeType="1"/>
          </p:cNvSpPr>
          <p:nvPr/>
        </p:nvSpPr>
        <p:spPr bwMode="auto">
          <a:xfrm>
            <a:off x="257175" y="5095875"/>
            <a:ext cx="6419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3030" name="Text Box 22">
            <a:extLst>
              <a:ext uri="{FF2B5EF4-FFF2-40B4-BE49-F238E27FC236}">
                <a16:creationId xmlns:a16="http://schemas.microsoft.com/office/drawing/2014/main" id="{C6B3FE90-F828-90A5-F3A9-DB2601B013DE}"/>
              </a:ext>
            </a:extLst>
          </p:cNvPr>
          <p:cNvSpPr txBox="1">
            <a:spLocks noChangeArrowheads="1"/>
          </p:cNvSpPr>
          <p:nvPr/>
        </p:nvSpPr>
        <p:spPr bwMode="auto">
          <a:xfrm>
            <a:off x="180975" y="5172075"/>
            <a:ext cx="65722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Ken Schatten (the ‘S’ of H&amp;S) and myself (realizing that the H&amp;S reconstruction of the Group Sunspot Number was flawed) decided [in 2014-2016] to try again but using the ‘Backbone’ methodology on yearly averages of the observations instead of the daisy-chaining employed by H&amp;S [for data before 1882]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71472D32-31E9-C2E0-DEA1-76BE0C095E1B}"/>
              </a:ext>
            </a:extLst>
          </p:cNvPr>
          <p:cNvSpPr>
            <a:spLocks noGrp="1"/>
          </p:cNvSpPr>
          <p:nvPr>
            <p:ph type="sldNum" sz="quarter" idx="12"/>
          </p:nvPr>
        </p:nvSpPr>
        <p:spPr/>
        <p:txBody>
          <a:bodyPr/>
          <a:lstStyle/>
          <a:p>
            <a:fld id="{2CF3AD7C-F444-4C86-AAE9-01810ABA9EC7}" type="slidenum">
              <a:rPr lang="en-US" altLang="en-US"/>
              <a:pPr/>
              <a:t>13</a:t>
            </a:fld>
            <a:endParaRPr lang="en-US" altLang="en-US"/>
          </a:p>
        </p:txBody>
      </p:sp>
      <p:sp>
        <p:nvSpPr>
          <p:cNvPr id="8194" name="Rectangle 2">
            <a:extLst>
              <a:ext uri="{FF2B5EF4-FFF2-40B4-BE49-F238E27FC236}">
                <a16:creationId xmlns:a16="http://schemas.microsoft.com/office/drawing/2014/main" id="{0CE9B22E-7A1F-26E1-2564-9C9E4AFE2BF4}"/>
              </a:ext>
            </a:extLst>
          </p:cNvPr>
          <p:cNvSpPr>
            <a:spLocks noGrp="1" noChangeArrowheads="1"/>
          </p:cNvSpPr>
          <p:nvPr>
            <p:ph type="title"/>
          </p:nvPr>
        </p:nvSpPr>
        <p:spPr>
          <a:xfrm>
            <a:off x="1670050" y="274638"/>
            <a:ext cx="7016750" cy="858837"/>
          </a:xfrm>
        </p:spPr>
        <p:txBody>
          <a:bodyPr/>
          <a:lstStyle/>
          <a:p>
            <a:r>
              <a:rPr lang="en-US" altLang="en-US"/>
              <a:t>The Wolfer Backbone</a:t>
            </a:r>
          </a:p>
        </p:txBody>
      </p:sp>
      <p:pic>
        <p:nvPicPr>
          <p:cNvPr id="8195" name="Picture 3">
            <a:extLst>
              <a:ext uri="{FF2B5EF4-FFF2-40B4-BE49-F238E27FC236}">
                <a16:creationId xmlns:a16="http://schemas.microsoft.com/office/drawing/2014/main" id="{615ADC29-9870-B33F-42F3-A2E343C86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719263"/>
            <a:ext cx="855186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Text Box 5">
            <a:extLst>
              <a:ext uri="{FF2B5EF4-FFF2-40B4-BE49-F238E27FC236}">
                <a16:creationId xmlns:a16="http://schemas.microsoft.com/office/drawing/2014/main" id="{8A096231-F5F7-5A69-82F2-AAC901D342A3}"/>
              </a:ext>
            </a:extLst>
          </p:cNvPr>
          <p:cNvSpPr txBox="1">
            <a:spLocks noChangeArrowheads="1"/>
          </p:cNvSpPr>
          <p:nvPr/>
        </p:nvSpPr>
        <p:spPr bwMode="auto">
          <a:xfrm>
            <a:off x="1657350" y="1165225"/>
            <a:ext cx="748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Alfred Wolfer observed 1876-1928 with the ‘standard’ 80 mm telescope</a:t>
            </a:r>
          </a:p>
        </p:txBody>
      </p:sp>
      <p:pic>
        <p:nvPicPr>
          <p:cNvPr id="8198" name="Picture 6">
            <a:extLst>
              <a:ext uri="{FF2B5EF4-FFF2-40B4-BE49-F238E27FC236}">
                <a16:creationId xmlns:a16="http://schemas.microsoft.com/office/drawing/2014/main" id="{15F85CD0-A092-D39E-E547-1D93034FF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4686300"/>
            <a:ext cx="5927725" cy="1647825"/>
          </a:xfrm>
          <a:prstGeom prst="rect">
            <a:avLst/>
          </a:prstGeom>
          <a:noFill/>
          <a:extLst>
            <a:ext uri="{909E8E84-426E-40DD-AFC4-6F175D3DCCD1}">
              <a14:hiddenFill xmlns:a14="http://schemas.microsoft.com/office/drawing/2010/main">
                <a:solidFill>
                  <a:srgbClr val="FFFFFF"/>
                </a:solidFill>
              </a14:hiddenFill>
            </a:ext>
          </a:extLst>
        </p:spPr>
      </p:pic>
      <p:sp>
        <p:nvSpPr>
          <p:cNvPr id="8199" name="Text Box 7">
            <a:extLst>
              <a:ext uri="{FF2B5EF4-FFF2-40B4-BE49-F238E27FC236}">
                <a16:creationId xmlns:a16="http://schemas.microsoft.com/office/drawing/2014/main" id="{3E170BE4-66D2-CD52-11A6-66DB6A0EDD2D}"/>
              </a:ext>
            </a:extLst>
          </p:cNvPr>
          <p:cNvSpPr txBox="1">
            <a:spLocks noChangeArrowheads="1"/>
          </p:cNvSpPr>
          <p:nvPr/>
        </p:nvSpPr>
        <p:spPr bwMode="auto">
          <a:xfrm>
            <a:off x="1698625" y="6038850"/>
            <a:ext cx="928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a:solidFill>
                  <a:srgbClr val="FFFF00"/>
                </a:solidFill>
                <a:latin typeface="Times New Roman" panose="02020603050405020304" pitchFamily="18" charset="0"/>
                <a:ea typeface="MS Mincho" pitchFamily="49" charset="-128"/>
              </a:rPr>
              <a:t>80 mm X64</a:t>
            </a:r>
            <a:endParaRPr lang="en-US" altLang="en-US"/>
          </a:p>
        </p:txBody>
      </p:sp>
      <p:sp>
        <p:nvSpPr>
          <p:cNvPr id="8200" name="Text Box 8">
            <a:extLst>
              <a:ext uri="{FF2B5EF4-FFF2-40B4-BE49-F238E27FC236}">
                <a16:creationId xmlns:a16="http://schemas.microsoft.com/office/drawing/2014/main" id="{5D9147E1-B0DB-73FE-FB03-678407BF2ABB}"/>
              </a:ext>
            </a:extLst>
          </p:cNvPr>
          <p:cNvSpPr txBox="1">
            <a:spLocks noChangeArrowheads="1"/>
          </p:cNvSpPr>
          <p:nvPr/>
        </p:nvSpPr>
        <p:spPr bwMode="auto">
          <a:xfrm>
            <a:off x="4351338" y="6030913"/>
            <a:ext cx="1028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a:solidFill>
                  <a:srgbClr val="FFFF00"/>
                </a:solidFill>
                <a:latin typeface="Times New Roman" panose="02020603050405020304" pitchFamily="18" charset="0"/>
                <a:ea typeface="MS Mincho" pitchFamily="49" charset="-128"/>
              </a:rPr>
              <a:t>37 mm X20</a:t>
            </a:r>
            <a:endParaRPr lang="en-US" altLang="en-US"/>
          </a:p>
        </p:txBody>
      </p:sp>
      <p:sp>
        <p:nvSpPr>
          <p:cNvPr id="8201" name="Text Box 9">
            <a:extLst>
              <a:ext uri="{FF2B5EF4-FFF2-40B4-BE49-F238E27FC236}">
                <a16:creationId xmlns:a16="http://schemas.microsoft.com/office/drawing/2014/main" id="{6D774E03-832D-2A8E-D39F-C858D0498E0B}"/>
              </a:ext>
            </a:extLst>
          </p:cNvPr>
          <p:cNvSpPr txBox="1">
            <a:spLocks noChangeArrowheads="1"/>
          </p:cNvSpPr>
          <p:nvPr/>
        </p:nvSpPr>
        <p:spPr bwMode="auto">
          <a:xfrm>
            <a:off x="6400800" y="4783138"/>
            <a:ext cx="25225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Rudolf Wolf from 1860 on mainly used smaller 37 mm telescope(s) so those observations are used for the Wolfer Backbone</a:t>
            </a:r>
          </a:p>
        </p:txBody>
      </p:sp>
      <p:sp>
        <p:nvSpPr>
          <p:cNvPr id="8202" name="Rectangle 10">
            <a:extLst>
              <a:ext uri="{FF2B5EF4-FFF2-40B4-BE49-F238E27FC236}">
                <a16:creationId xmlns:a16="http://schemas.microsoft.com/office/drawing/2014/main" id="{01B78DAF-FF15-E59E-7ADE-B1DD18B6B922}"/>
              </a:ext>
            </a:extLst>
          </p:cNvPr>
          <p:cNvSpPr>
            <a:spLocks noChangeArrowheads="1"/>
          </p:cNvSpPr>
          <p:nvPr/>
        </p:nvSpPr>
        <p:spPr bwMode="auto">
          <a:xfrm>
            <a:off x="4129088" y="4694238"/>
            <a:ext cx="4703762" cy="160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Line 11">
            <a:extLst>
              <a:ext uri="{FF2B5EF4-FFF2-40B4-BE49-F238E27FC236}">
                <a16:creationId xmlns:a16="http://schemas.microsoft.com/office/drawing/2014/main" id="{0CDBCD16-3FFE-5D8B-106C-55390613F02E}"/>
              </a:ext>
            </a:extLst>
          </p:cNvPr>
          <p:cNvSpPr>
            <a:spLocks noChangeShapeType="1"/>
          </p:cNvSpPr>
          <p:nvPr/>
        </p:nvSpPr>
        <p:spPr bwMode="auto">
          <a:xfrm flipH="1">
            <a:off x="1371600" y="1828800"/>
            <a:ext cx="4419600" cy="35814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Line 12">
            <a:extLst>
              <a:ext uri="{FF2B5EF4-FFF2-40B4-BE49-F238E27FC236}">
                <a16:creationId xmlns:a16="http://schemas.microsoft.com/office/drawing/2014/main" id="{1395DDB8-83FD-7F4D-2F09-E08459A95E20}"/>
              </a:ext>
            </a:extLst>
          </p:cNvPr>
          <p:cNvSpPr>
            <a:spLocks noChangeShapeType="1"/>
          </p:cNvSpPr>
          <p:nvPr/>
        </p:nvSpPr>
        <p:spPr bwMode="auto">
          <a:xfrm>
            <a:off x="2667000" y="4343400"/>
            <a:ext cx="609600" cy="6858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5" name="Line 13">
            <a:extLst>
              <a:ext uri="{FF2B5EF4-FFF2-40B4-BE49-F238E27FC236}">
                <a16:creationId xmlns:a16="http://schemas.microsoft.com/office/drawing/2014/main" id="{37C0335B-C0D4-1467-06FB-9DA1A2687B90}"/>
              </a:ext>
            </a:extLst>
          </p:cNvPr>
          <p:cNvSpPr>
            <a:spLocks noChangeShapeType="1"/>
          </p:cNvSpPr>
          <p:nvPr/>
        </p:nvSpPr>
        <p:spPr bwMode="auto">
          <a:xfrm>
            <a:off x="3581400" y="2971800"/>
            <a:ext cx="1447800" cy="2286000"/>
          </a:xfrm>
          <a:prstGeom prst="line">
            <a:avLst/>
          </a:prstGeom>
          <a:noFill/>
          <a:ln w="12700">
            <a:solidFill>
              <a:srgbClr val="66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 name="Picture 15">
            <a:extLst>
              <a:ext uri="{FF2B5EF4-FFF2-40B4-BE49-F238E27FC236}">
                <a16:creationId xmlns:a16="http://schemas.microsoft.com/office/drawing/2014/main" id="{A4052B61-3D83-49D0-687D-0AD90C1F0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103"/>
          <a:stretch>
            <a:fillRect/>
          </a:stretch>
        </p:blipFill>
        <p:spPr bwMode="auto">
          <a:xfrm>
            <a:off x="274105" y="39688"/>
            <a:ext cx="1290638"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DE9244F0-E8EC-140D-0219-92835EC0EECA}"/>
              </a:ext>
            </a:extLst>
          </p:cNvPr>
          <p:cNvSpPr>
            <a:spLocks noGrp="1"/>
          </p:cNvSpPr>
          <p:nvPr>
            <p:ph type="sldNum" sz="quarter" idx="12"/>
          </p:nvPr>
        </p:nvSpPr>
        <p:spPr/>
        <p:txBody>
          <a:bodyPr/>
          <a:lstStyle/>
          <a:p>
            <a:fld id="{70E69289-23F4-4A90-AC46-C18F92E3692B}" type="slidenum">
              <a:rPr lang="en-US" altLang="en-US"/>
              <a:pPr/>
              <a:t>14</a:t>
            </a:fld>
            <a:endParaRPr lang="en-US" altLang="en-US"/>
          </a:p>
        </p:txBody>
      </p:sp>
      <p:sp>
        <p:nvSpPr>
          <p:cNvPr id="10242" name="Rectangle 2">
            <a:extLst>
              <a:ext uri="{FF2B5EF4-FFF2-40B4-BE49-F238E27FC236}">
                <a16:creationId xmlns:a16="http://schemas.microsoft.com/office/drawing/2014/main" id="{5BE86DCF-50AC-D9BA-846F-3CCAED68E948}"/>
              </a:ext>
            </a:extLst>
          </p:cNvPr>
          <p:cNvSpPr>
            <a:spLocks noGrp="1" noChangeArrowheads="1"/>
          </p:cNvSpPr>
          <p:nvPr>
            <p:ph type="title"/>
          </p:nvPr>
        </p:nvSpPr>
        <p:spPr>
          <a:xfrm>
            <a:off x="1762125" y="123825"/>
            <a:ext cx="6904038" cy="958850"/>
          </a:xfrm>
        </p:spPr>
        <p:txBody>
          <a:bodyPr/>
          <a:lstStyle/>
          <a:p>
            <a:r>
              <a:rPr lang="en-US" altLang="en-US" dirty="0"/>
              <a:t>The Schwabe Backbone</a:t>
            </a:r>
          </a:p>
        </p:txBody>
      </p:sp>
      <p:pic>
        <p:nvPicPr>
          <p:cNvPr id="10243" name="Picture 3">
            <a:extLst>
              <a:ext uri="{FF2B5EF4-FFF2-40B4-BE49-F238E27FC236}">
                <a16:creationId xmlns:a16="http://schemas.microsoft.com/office/drawing/2014/main" id="{0EFEB191-34E2-2956-0CF6-C0ED7895A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94"/>
          <a:stretch>
            <a:fillRect/>
          </a:stretch>
        </p:blipFill>
        <p:spPr bwMode="auto">
          <a:xfrm>
            <a:off x="303213" y="1671638"/>
            <a:ext cx="8531225" cy="298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5">
            <a:extLst>
              <a:ext uri="{FF2B5EF4-FFF2-40B4-BE49-F238E27FC236}">
                <a16:creationId xmlns:a16="http://schemas.microsoft.com/office/drawing/2014/main" id="{9D83AC53-3E0F-8666-FAF8-31015A421273}"/>
              </a:ext>
            </a:extLst>
          </p:cNvPr>
          <p:cNvSpPr txBox="1">
            <a:spLocks noChangeArrowheads="1"/>
          </p:cNvSpPr>
          <p:nvPr/>
        </p:nvSpPr>
        <p:spPr bwMode="auto">
          <a:xfrm>
            <a:off x="1585913" y="954088"/>
            <a:ext cx="74374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Schwabe received a 50 mm telescope from Fraunhofer in 1826 Jan 22. This telescope was used for the vast majority of full-disk drawings made 1826–1867. </a:t>
            </a:r>
          </a:p>
        </p:txBody>
      </p:sp>
      <p:pic>
        <p:nvPicPr>
          <p:cNvPr id="10246" name="Picture 6">
            <a:extLst>
              <a:ext uri="{FF2B5EF4-FFF2-40B4-BE49-F238E27FC236}">
                <a16:creationId xmlns:a16="http://schemas.microsoft.com/office/drawing/2014/main" id="{9DF47907-33BF-6BC9-7A5F-1E1CB2F53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4767263"/>
            <a:ext cx="288607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a:extLst>
              <a:ext uri="{FF2B5EF4-FFF2-40B4-BE49-F238E27FC236}">
                <a16:creationId xmlns:a16="http://schemas.microsoft.com/office/drawing/2014/main" id="{B10D2917-34F9-B9F6-270A-F8758F5CD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7988"/>
          <a:stretch>
            <a:fillRect/>
          </a:stretch>
        </p:blipFill>
        <p:spPr bwMode="auto">
          <a:xfrm>
            <a:off x="7148513" y="4776788"/>
            <a:ext cx="1303337"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B765B520-020F-7414-C1F1-058E90BCF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4760913"/>
            <a:ext cx="1965325" cy="1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Text Box 9">
            <a:extLst>
              <a:ext uri="{FF2B5EF4-FFF2-40B4-BE49-F238E27FC236}">
                <a16:creationId xmlns:a16="http://schemas.microsoft.com/office/drawing/2014/main" id="{BE256DFA-6836-80E6-5615-8BF836D34F19}"/>
              </a:ext>
            </a:extLst>
          </p:cNvPr>
          <p:cNvSpPr txBox="1">
            <a:spLocks noChangeArrowheads="1"/>
          </p:cNvSpPr>
          <p:nvPr/>
        </p:nvSpPr>
        <p:spPr bwMode="auto">
          <a:xfrm>
            <a:off x="5284788" y="4903788"/>
            <a:ext cx="195103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For this backbone we use Wolf’s observations with the large 80mm standard telescope</a:t>
            </a:r>
          </a:p>
        </p:txBody>
      </p:sp>
      <p:sp>
        <p:nvSpPr>
          <p:cNvPr id="10250" name="Line 10">
            <a:extLst>
              <a:ext uri="{FF2B5EF4-FFF2-40B4-BE49-F238E27FC236}">
                <a16:creationId xmlns:a16="http://schemas.microsoft.com/office/drawing/2014/main" id="{204E06A6-D5E6-A31F-D501-522BBDF7BB03}"/>
              </a:ext>
            </a:extLst>
          </p:cNvPr>
          <p:cNvSpPr>
            <a:spLocks noChangeShapeType="1"/>
          </p:cNvSpPr>
          <p:nvPr/>
        </p:nvSpPr>
        <p:spPr bwMode="auto">
          <a:xfrm>
            <a:off x="5888038" y="6229350"/>
            <a:ext cx="13160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1" name="Text Box 11">
            <a:extLst>
              <a:ext uri="{FF2B5EF4-FFF2-40B4-BE49-F238E27FC236}">
                <a16:creationId xmlns:a16="http://schemas.microsoft.com/office/drawing/2014/main" id="{9C908EFD-F86B-C6F3-5E94-C93F0610BA1A}"/>
              </a:ext>
            </a:extLst>
          </p:cNvPr>
          <p:cNvSpPr txBox="1">
            <a:spLocks noChangeArrowheads="1"/>
          </p:cNvSpPr>
          <p:nvPr/>
        </p:nvSpPr>
        <p:spPr bwMode="auto">
          <a:xfrm>
            <a:off x="2230438" y="6148388"/>
            <a:ext cx="1768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rgbClr val="FFFF66"/>
                </a:solidFill>
              </a:rPr>
              <a:t>Schwabe’s House</a:t>
            </a:r>
          </a:p>
        </p:txBody>
      </p:sp>
      <p:sp>
        <p:nvSpPr>
          <p:cNvPr id="10252" name="Text Box 12">
            <a:extLst>
              <a:ext uri="{FF2B5EF4-FFF2-40B4-BE49-F238E27FC236}">
                <a16:creationId xmlns:a16="http://schemas.microsoft.com/office/drawing/2014/main" id="{8BD0F9FB-72B1-CA5B-6F95-3D5DF859D315}"/>
              </a:ext>
            </a:extLst>
          </p:cNvPr>
          <p:cNvSpPr txBox="1">
            <a:spLocks noChangeArrowheads="1"/>
          </p:cNvSpPr>
          <p:nvPr/>
        </p:nvSpPr>
        <p:spPr bwMode="auto">
          <a:xfrm>
            <a:off x="209550" y="6129338"/>
            <a:ext cx="311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FFFF66"/>
                </a:solidFill>
              </a:rPr>
              <a:t>?</a:t>
            </a:r>
          </a:p>
        </p:txBody>
      </p:sp>
      <p:sp>
        <p:nvSpPr>
          <p:cNvPr id="10253" name="Line 13">
            <a:extLst>
              <a:ext uri="{FF2B5EF4-FFF2-40B4-BE49-F238E27FC236}">
                <a16:creationId xmlns:a16="http://schemas.microsoft.com/office/drawing/2014/main" id="{68F6D722-3B91-792C-7EC5-336EF1A5F3F7}"/>
              </a:ext>
            </a:extLst>
          </p:cNvPr>
          <p:cNvSpPr>
            <a:spLocks noChangeShapeType="1"/>
          </p:cNvSpPr>
          <p:nvPr/>
        </p:nvSpPr>
        <p:spPr bwMode="auto">
          <a:xfrm>
            <a:off x="6553200" y="2209800"/>
            <a:ext cx="1752600" cy="2971800"/>
          </a:xfrm>
          <a:prstGeom prst="line">
            <a:avLst/>
          </a:prstGeom>
          <a:noFill/>
          <a:ln w="9525">
            <a:solidFill>
              <a:srgbClr val="66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 name="Picture 15">
            <a:extLst>
              <a:ext uri="{FF2B5EF4-FFF2-40B4-BE49-F238E27FC236}">
                <a16:creationId xmlns:a16="http://schemas.microsoft.com/office/drawing/2014/main" id="{91DACC69-C60E-9DAA-4A69-A09E0DB48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599"/>
          <a:stretch>
            <a:fillRect/>
          </a:stretch>
        </p:blipFill>
        <p:spPr bwMode="auto">
          <a:xfrm>
            <a:off x="120650" y="0"/>
            <a:ext cx="1408113" cy="1657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F3A7EC0-DE38-3D74-4316-068B260F37BA}"/>
              </a:ext>
            </a:extLst>
          </p:cNvPr>
          <p:cNvSpPr>
            <a:spLocks noGrp="1"/>
          </p:cNvSpPr>
          <p:nvPr>
            <p:ph type="sldNum" sz="quarter" idx="12"/>
          </p:nvPr>
        </p:nvSpPr>
        <p:spPr/>
        <p:txBody>
          <a:bodyPr/>
          <a:lstStyle/>
          <a:p>
            <a:fld id="{42CD6603-7C62-4B6A-A4C4-7A151FF8B0C2}" type="slidenum">
              <a:rPr lang="en-US" altLang="en-US"/>
              <a:pPr/>
              <a:t>15</a:t>
            </a:fld>
            <a:endParaRPr lang="en-US" altLang="en-US"/>
          </a:p>
        </p:txBody>
      </p:sp>
      <p:sp>
        <p:nvSpPr>
          <p:cNvPr id="11266" name="Rectangle 2">
            <a:extLst>
              <a:ext uri="{FF2B5EF4-FFF2-40B4-BE49-F238E27FC236}">
                <a16:creationId xmlns:a16="http://schemas.microsoft.com/office/drawing/2014/main" id="{9E70D2C8-29E9-B26C-1E7C-B005D0CFBAB1}"/>
              </a:ext>
            </a:extLst>
          </p:cNvPr>
          <p:cNvSpPr>
            <a:spLocks noGrp="1" noChangeArrowheads="1"/>
          </p:cNvSpPr>
          <p:nvPr>
            <p:ph type="title"/>
          </p:nvPr>
        </p:nvSpPr>
        <p:spPr>
          <a:xfrm>
            <a:off x="457200" y="274638"/>
            <a:ext cx="8229600" cy="660400"/>
          </a:xfrm>
        </p:spPr>
        <p:txBody>
          <a:bodyPr/>
          <a:lstStyle/>
          <a:p>
            <a:r>
              <a:rPr lang="en-US" altLang="en-US" dirty="0"/>
              <a:t>Joining two Backbones</a:t>
            </a:r>
          </a:p>
        </p:txBody>
      </p:sp>
      <p:pic>
        <p:nvPicPr>
          <p:cNvPr id="11268" name="Picture 4">
            <a:extLst>
              <a:ext uri="{FF2B5EF4-FFF2-40B4-BE49-F238E27FC236}">
                <a16:creationId xmlns:a16="http://schemas.microsoft.com/office/drawing/2014/main" id="{70239821-2A85-88BC-FB70-9FA057A32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5497513"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a:extLst>
              <a:ext uri="{FF2B5EF4-FFF2-40B4-BE49-F238E27FC236}">
                <a16:creationId xmlns:a16="http://schemas.microsoft.com/office/drawing/2014/main" id="{DE1F4060-55AC-4E56-CC0E-6EA2677AB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43000"/>
            <a:ext cx="32004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Rectangle 6">
            <a:extLst>
              <a:ext uri="{FF2B5EF4-FFF2-40B4-BE49-F238E27FC236}">
                <a16:creationId xmlns:a16="http://schemas.microsoft.com/office/drawing/2014/main" id="{6EC8411E-5177-5A1C-37F9-D0AD470B6DD1}"/>
              </a:ext>
            </a:extLst>
          </p:cNvPr>
          <p:cNvSpPr>
            <a:spLocks noChangeArrowheads="1"/>
          </p:cNvSpPr>
          <p:nvPr/>
        </p:nvSpPr>
        <p:spPr bwMode="auto">
          <a:xfrm>
            <a:off x="457200" y="1371600"/>
            <a:ext cx="2979738" cy="1538288"/>
          </a:xfrm>
          <a:prstGeom prst="rect">
            <a:avLst/>
          </a:prstGeom>
          <a:noFill/>
          <a:ln w="1905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2" name="Text Box 8">
            <a:extLst>
              <a:ext uri="{FF2B5EF4-FFF2-40B4-BE49-F238E27FC236}">
                <a16:creationId xmlns:a16="http://schemas.microsoft.com/office/drawing/2014/main" id="{84080FFB-B8DA-A109-1ACC-371C8EA7A493}"/>
              </a:ext>
            </a:extLst>
          </p:cNvPr>
          <p:cNvSpPr txBox="1">
            <a:spLocks noChangeArrowheads="1"/>
          </p:cNvSpPr>
          <p:nvPr/>
        </p:nvSpPr>
        <p:spPr bwMode="auto">
          <a:xfrm>
            <a:off x="261938" y="3276600"/>
            <a:ext cx="8882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Comparing Schwabe with Wolfer backbones over 1860-1883 we find a normalizing factor of 1.55</a:t>
            </a:r>
          </a:p>
        </p:txBody>
      </p:sp>
      <p:sp>
        <p:nvSpPr>
          <p:cNvPr id="11273" name="Text Box 9">
            <a:extLst>
              <a:ext uri="{FF2B5EF4-FFF2-40B4-BE49-F238E27FC236}">
                <a16:creationId xmlns:a16="http://schemas.microsoft.com/office/drawing/2014/main" id="{AA538126-7FE2-7646-FCDB-B99FD1F7A9E3}"/>
              </a:ext>
            </a:extLst>
          </p:cNvPr>
          <p:cNvSpPr txBox="1">
            <a:spLocks noChangeArrowheads="1"/>
          </p:cNvSpPr>
          <p:nvPr/>
        </p:nvSpPr>
        <p:spPr bwMode="auto">
          <a:xfrm>
            <a:off x="749300" y="6235700"/>
            <a:ext cx="746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 Group Sunspot Number is now defined as 12 * Number of Groups</a:t>
            </a:r>
          </a:p>
        </p:txBody>
      </p:sp>
      <p:pic>
        <p:nvPicPr>
          <p:cNvPr id="11274" name="Picture 10">
            <a:extLst>
              <a:ext uri="{FF2B5EF4-FFF2-40B4-BE49-F238E27FC236}">
                <a16:creationId xmlns:a16="http://schemas.microsoft.com/office/drawing/2014/main" id="{8176181C-F486-F8AF-9805-1852C8B2F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733800"/>
            <a:ext cx="8458200"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34">
            <a:extLst>
              <a:ext uri="{FF2B5EF4-FFF2-40B4-BE49-F238E27FC236}">
                <a16:creationId xmlns:a16="http://schemas.microsoft.com/office/drawing/2014/main" id="{473257C7-6565-725C-EE64-6F6B0C439816}"/>
              </a:ext>
            </a:extLst>
          </p:cNvPr>
          <p:cNvSpPr>
            <a:spLocks noGrp="1"/>
          </p:cNvSpPr>
          <p:nvPr>
            <p:ph type="sldNum" sz="quarter" idx="12"/>
          </p:nvPr>
        </p:nvSpPr>
        <p:spPr/>
        <p:txBody>
          <a:bodyPr/>
          <a:lstStyle/>
          <a:p>
            <a:fld id="{6298CC17-6CE8-4BA1-A1C3-06EDB2E74B10}" type="slidenum">
              <a:rPr lang="en-US" altLang="en-US"/>
              <a:pPr/>
              <a:t>16</a:t>
            </a:fld>
            <a:endParaRPr lang="en-US" altLang="en-US"/>
          </a:p>
        </p:txBody>
      </p:sp>
      <p:sp>
        <p:nvSpPr>
          <p:cNvPr id="62466" name="Rectangle 2">
            <a:extLst>
              <a:ext uri="{FF2B5EF4-FFF2-40B4-BE49-F238E27FC236}">
                <a16:creationId xmlns:a16="http://schemas.microsoft.com/office/drawing/2014/main" id="{A7EF212C-EB63-D0BC-F171-4DA39A5C5BD8}"/>
              </a:ext>
            </a:extLst>
          </p:cNvPr>
          <p:cNvSpPr>
            <a:spLocks noGrp="1" noChangeArrowheads="1"/>
          </p:cNvSpPr>
          <p:nvPr>
            <p:ph type="title"/>
          </p:nvPr>
        </p:nvSpPr>
        <p:spPr>
          <a:xfrm>
            <a:off x="457200" y="274638"/>
            <a:ext cx="8229600" cy="679450"/>
          </a:xfrm>
        </p:spPr>
        <p:txBody>
          <a:bodyPr/>
          <a:lstStyle/>
          <a:p>
            <a:r>
              <a:rPr lang="en-US" altLang="en-US" sz="3600"/>
              <a:t>Fundamental Issue: What Is a Group?</a:t>
            </a:r>
          </a:p>
        </p:txBody>
      </p:sp>
      <p:pic>
        <p:nvPicPr>
          <p:cNvPr id="62467" name="Picture 3">
            <a:extLst>
              <a:ext uri="{FF2B5EF4-FFF2-40B4-BE49-F238E27FC236}">
                <a16:creationId xmlns:a16="http://schemas.microsoft.com/office/drawing/2014/main" id="{0CFF0DD8-7783-C8FC-6EF2-BFA842844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498600"/>
            <a:ext cx="6791325"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8" name="Text Box 4">
            <a:extLst>
              <a:ext uri="{FF2B5EF4-FFF2-40B4-BE49-F238E27FC236}">
                <a16:creationId xmlns:a16="http://schemas.microsoft.com/office/drawing/2014/main" id="{BB242C8B-9B46-B399-7F6F-E5108A3C1F0C}"/>
              </a:ext>
            </a:extLst>
          </p:cNvPr>
          <p:cNvSpPr txBox="1">
            <a:spLocks noChangeArrowheads="1"/>
          </p:cNvSpPr>
          <p:nvPr/>
        </p:nvSpPr>
        <p:spPr bwMode="auto">
          <a:xfrm>
            <a:off x="7048500" y="1270000"/>
            <a:ext cx="20955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Wolf (1857) counted only one group on that day.</a:t>
            </a:r>
          </a:p>
          <a:p>
            <a:pPr>
              <a:spcBef>
                <a:spcPct val="50000"/>
              </a:spcBef>
            </a:pPr>
            <a:r>
              <a:rPr lang="en-US" altLang="en-US"/>
              <a:t>Modern observers (Cortesi, even me) would count at least three groups.</a:t>
            </a:r>
          </a:p>
        </p:txBody>
      </p:sp>
      <p:sp>
        <p:nvSpPr>
          <p:cNvPr id="62469" name="Oval 5">
            <a:extLst>
              <a:ext uri="{FF2B5EF4-FFF2-40B4-BE49-F238E27FC236}">
                <a16:creationId xmlns:a16="http://schemas.microsoft.com/office/drawing/2014/main" id="{68D58C89-6B8C-8204-67C0-7D349B476FB6}"/>
              </a:ext>
            </a:extLst>
          </p:cNvPr>
          <p:cNvSpPr>
            <a:spLocks noChangeArrowheads="1"/>
          </p:cNvSpPr>
          <p:nvPr/>
        </p:nvSpPr>
        <p:spPr bwMode="auto">
          <a:xfrm rot="-2246021">
            <a:off x="523875" y="2076450"/>
            <a:ext cx="2043113" cy="10033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0" name="Oval 6">
            <a:extLst>
              <a:ext uri="{FF2B5EF4-FFF2-40B4-BE49-F238E27FC236}">
                <a16:creationId xmlns:a16="http://schemas.microsoft.com/office/drawing/2014/main" id="{A0F18BAA-A81E-5711-4F9C-ED9129785032}"/>
              </a:ext>
            </a:extLst>
          </p:cNvPr>
          <p:cNvSpPr>
            <a:spLocks noChangeArrowheads="1"/>
          </p:cNvSpPr>
          <p:nvPr/>
        </p:nvSpPr>
        <p:spPr bwMode="auto">
          <a:xfrm rot="-1248680">
            <a:off x="2451100" y="1676400"/>
            <a:ext cx="2070100" cy="7493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2471" name="Picture 7">
            <a:extLst>
              <a:ext uri="{FF2B5EF4-FFF2-40B4-BE49-F238E27FC236}">
                <a16:creationId xmlns:a16="http://schemas.microsoft.com/office/drawing/2014/main" id="{802529F7-FF94-43EE-186F-6973606F5D01}"/>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2252663" y="3198813"/>
            <a:ext cx="2536825"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72" name="Oval 8">
            <a:extLst>
              <a:ext uri="{FF2B5EF4-FFF2-40B4-BE49-F238E27FC236}">
                <a16:creationId xmlns:a16="http://schemas.microsoft.com/office/drawing/2014/main" id="{BC3605FE-A23D-F057-1DFB-43D3841B0908}"/>
              </a:ext>
            </a:extLst>
          </p:cNvPr>
          <p:cNvSpPr>
            <a:spLocks noChangeArrowheads="1"/>
          </p:cNvSpPr>
          <p:nvPr/>
        </p:nvSpPr>
        <p:spPr bwMode="auto">
          <a:xfrm rot="-1746482">
            <a:off x="2049463" y="4930775"/>
            <a:ext cx="1943100" cy="9112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3" name="Oval 9">
            <a:extLst>
              <a:ext uri="{FF2B5EF4-FFF2-40B4-BE49-F238E27FC236}">
                <a16:creationId xmlns:a16="http://schemas.microsoft.com/office/drawing/2014/main" id="{6542E486-C1D8-47A0-F66C-306579734CA8}"/>
              </a:ext>
            </a:extLst>
          </p:cNvPr>
          <p:cNvSpPr>
            <a:spLocks noChangeArrowheads="1"/>
          </p:cNvSpPr>
          <p:nvPr/>
        </p:nvSpPr>
        <p:spPr bwMode="auto">
          <a:xfrm rot="-385811">
            <a:off x="4003675" y="5032375"/>
            <a:ext cx="2355850" cy="71437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4" name="Oval 10">
            <a:extLst>
              <a:ext uri="{FF2B5EF4-FFF2-40B4-BE49-F238E27FC236}">
                <a16:creationId xmlns:a16="http://schemas.microsoft.com/office/drawing/2014/main" id="{387D44C0-B025-6B93-F121-EFC62CB859A9}"/>
              </a:ext>
            </a:extLst>
          </p:cNvPr>
          <p:cNvSpPr>
            <a:spLocks noChangeArrowheads="1"/>
          </p:cNvSpPr>
          <p:nvPr/>
        </p:nvSpPr>
        <p:spPr bwMode="auto">
          <a:xfrm>
            <a:off x="6578600" y="4660900"/>
            <a:ext cx="863600" cy="6985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2475" name="Picture 11">
            <a:extLst>
              <a:ext uri="{FF2B5EF4-FFF2-40B4-BE49-F238E27FC236}">
                <a16:creationId xmlns:a16="http://schemas.microsoft.com/office/drawing/2014/main" id="{FD2632F3-0AFD-82B3-AFBF-B99DBD7F4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50" y="3930650"/>
            <a:ext cx="1922463" cy="1939925"/>
          </a:xfrm>
          <a:prstGeom prst="rect">
            <a:avLst/>
          </a:prstGeom>
          <a:noFill/>
          <a:extLst>
            <a:ext uri="{909E8E84-426E-40DD-AFC4-6F175D3DCCD1}">
              <a14:hiddenFill xmlns:a14="http://schemas.microsoft.com/office/drawing/2010/main">
                <a:solidFill>
                  <a:srgbClr val="FFFFFF"/>
                </a:solidFill>
              </a14:hiddenFill>
            </a:ext>
          </a:extLst>
        </p:spPr>
      </p:pic>
      <p:sp>
        <p:nvSpPr>
          <p:cNvPr id="62476" name="Rectangle 12">
            <a:extLst>
              <a:ext uri="{FF2B5EF4-FFF2-40B4-BE49-F238E27FC236}">
                <a16:creationId xmlns:a16="http://schemas.microsoft.com/office/drawing/2014/main" id="{486A9B10-8418-F1EE-7FF9-B7FC9F209FDD}"/>
              </a:ext>
            </a:extLst>
          </p:cNvPr>
          <p:cNvSpPr>
            <a:spLocks noChangeArrowheads="1"/>
          </p:cNvSpPr>
          <p:nvPr/>
        </p:nvSpPr>
        <p:spPr bwMode="auto">
          <a:xfrm>
            <a:off x="698500" y="4826000"/>
            <a:ext cx="850900" cy="2794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7" name="Rectangle 13">
            <a:extLst>
              <a:ext uri="{FF2B5EF4-FFF2-40B4-BE49-F238E27FC236}">
                <a16:creationId xmlns:a16="http://schemas.microsoft.com/office/drawing/2014/main" id="{FB08B53A-46C9-D413-D612-1DF5A401A5B8}"/>
              </a:ext>
            </a:extLst>
          </p:cNvPr>
          <p:cNvSpPr>
            <a:spLocks noChangeArrowheads="1"/>
          </p:cNvSpPr>
          <p:nvPr/>
        </p:nvSpPr>
        <p:spPr bwMode="auto">
          <a:xfrm rot="-1195535">
            <a:off x="434975" y="4413250"/>
            <a:ext cx="677863" cy="25241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8" name="Text Box 14">
            <a:extLst>
              <a:ext uri="{FF2B5EF4-FFF2-40B4-BE49-F238E27FC236}">
                <a16:creationId xmlns:a16="http://schemas.microsoft.com/office/drawing/2014/main" id="{1E255F95-8287-F136-2A28-5F5679D6197A}"/>
              </a:ext>
            </a:extLst>
          </p:cNvPr>
          <p:cNvSpPr txBox="1">
            <a:spLocks noChangeArrowheads="1"/>
          </p:cNvSpPr>
          <p:nvPr/>
        </p:nvSpPr>
        <p:spPr bwMode="auto">
          <a:xfrm>
            <a:off x="647700" y="5892800"/>
            <a:ext cx="1104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Locarno</a:t>
            </a:r>
          </a:p>
        </p:txBody>
      </p:sp>
      <p:pic>
        <p:nvPicPr>
          <p:cNvPr id="62479" name="Picture 15">
            <a:extLst>
              <a:ext uri="{FF2B5EF4-FFF2-40B4-BE49-F238E27FC236}">
                <a16:creationId xmlns:a16="http://schemas.microsoft.com/office/drawing/2014/main" id="{0F51516C-9AD0-B21C-7AA9-46EFBB8683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1875" y="1412875"/>
            <a:ext cx="2305050" cy="2533650"/>
          </a:xfrm>
          <a:prstGeom prst="rect">
            <a:avLst/>
          </a:prstGeom>
          <a:noFill/>
          <a:extLst>
            <a:ext uri="{909E8E84-426E-40DD-AFC4-6F175D3DCCD1}">
              <a14:hiddenFill xmlns:a14="http://schemas.microsoft.com/office/drawing/2010/main">
                <a:solidFill>
                  <a:srgbClr val="FFFFFF"/>
                </a:solidFill>
              </a14:hiddenFill>
            </a:ext>
          </a:extLst>
        </p:spPr>
      </p:pic>
      <p:sp>
        <p:nvSpPr>
          <p:cNvPr id="62480" name="Text Box 16">
            <a:extLst>
              <a:ext uri="{FF2B5EF4-FFF2-40B4-BE49-F238E27FC236}">
                <a16:creationId xmlns:a16="http://schemas.microsoft.com/office/drawing/2014/main" id="{6108EEDB-2705-EDB8-D17F-F5589920C78E}"/>
              </a:ext>
            </a:extLst>
          </p:cNvPr>
          <p:cNvSpPr txBox="1">
            <a:spLocks noChangeArrowheads="1"/>
          </p:cNvSpPr>
          <p:nvPr/>
        </p:nvSpPr>
        <p:spPr bwMode="auto">
          <a:xfrm>
            <a:off x="5181600" y="3009900"/>
            <a:ext cx="1663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Staudach     13 Feb. 1760</a:t>
            </a:r>
          </a:p>
        </p:txBody>
      </p:sp>
      <p:sp>
        <p:nvSpPr>
          <p:cNvPr id="62481" name="Text Box 17">
            <a:extLst>
              <a:ext uri="{FF2B5EF4-FFF2-40B4-BE49-F238E27FC236}">
                <a16:creationId xmlns:a16="http://schemas.microsoft.com/office/drawing/2014/main" id="{0584AEDB-025C-3FDC-57E7-132BDB4FFBF7}"/>
              </a:ext>
            </a:extLst>
          </p:cNvPr>
          <p:cNvSpPr txBox="1">
            <a:spLocks noChangeArrowheads="1"/>
          </p:cNvSpPr>
          <p:nvPr/>
        </p:nvSpPr>
        <p:spPr bwMode="auto">
          <a:xfrm>
            <a:off x="4826000" y="3987800"/>
            <a:ext cx="408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Contrary to common belief, counting spots is easy, counting groups is </a:t>
            </a:r>
            <a:r>
              <a:rPr lang="en-US" altLang="en-US" b="1">
                <a:solidFill>
                  <a:srgbClr val="FF3300"/>
                </a:solidFill>
              </a:rPr>
              <a:t>hard</a:t>
            </a:r>
          </a:p>
        </p:txBody>
      </p:sp>
      <p:sp>
        <p:nvSpPr>
          <p:cNvPr id="62482" name="Text Box 18">
            <a:extLst>
              <a:ext uri="{FF2B5EF4-FFF2-40B4-BE49-F238E27FC236}">
                <a16:creationId xmlns:a16="http://schemas.microsoft.com/office/drawing/2014/main" id="{2C0F4EC6-3F16-39D9-8B09-F41F1909BABD}"/>
              </a:ext>
            </a:extLst>
          </p:cNvPr>
          <p:cNvSpPr txBox="1">
            <a:spLocks noChangeArrowheads="1"/>
          </p:cNvSpPr>
          <p:nvPr/>
        </p:nvSpPr>
        <p:spPr bwMode="auto">
          <a:xfrm>
            <a:off x="6210300" y="5540375"/>
            <a:ext cx="2768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Cortesi counted 8 groups. Early observers would likely have counted only 5 groups</a:t>
            </a:r>
          </a:p>
        </p:txBody>
      </p:sp>
      <p:sp>
        <p:nvSpPr>
          <p:cNvPr id="62483" name="Line 19">
            <a:extLst>
              <a:ext uri="{FF2B5EF4-FFF2-40B4-BE49-F238E27FC236}">
                <a16:creationId xmlns:a16="http://schemas.microsoft.com/office/drawing/2014/main" id="{3C248F12-7B13-9343-F262-1D09D069F760}"/>
              </a:ext>
            </a:extLst>
          </p:cNvPr>
          <p:cNvSpPr>
            <a:spLocks noChangeShapeType="1"/>
          </p:cNvSpPr>
          <p:nvPr/>
        </p:nvSpPr>
        <p:spPr bwMode="auto">
          <a:xfrm flipV="1">
            <a:off x="838200" y="3467100"/>
            <a:ext cx="276225" cy="704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4" name="Line 20">
            <a:extLst>
              <a:ext uri="{FF2B5EF4-FFF2-40B4-BE49-F238E27FC236}">
                <a16:creationId xmlns:a16="http://schemas.microsoft.com/office/drawing/2014/main" id="{A1D0A297-2D61-79D1-FE2E-D961E516CD87}"/>
              </a:ext>
            </a:extLst>
          </p:cNvPr>
          <p:cNvSpPr>
            <a:spLocks noChangeShapeType="1"/>
          </p:cNvSpPr>
          <p:nvPr/>
        </p:nvSpPr>
        <p:spPr bwMode="auto">
          <a:xfrm>
            <a:off x="1724025" y="4943475"/>
            <a:ext cx="790575" cy="85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5" name="Text Box 21">
            <a:extLst>
              <a:ext uri="{FF2B5EF4-FFF2-40B4-BE49-F238E27FC236}">
                <a16:creationId xmlns:a16="http://schemas.microsoft.com/office/drawing/2014/main" id="{C750A040-965C-6A84-2E72-320786D3B0B7}"/>
              </a:ext>
            </a:extLst>
          </p:cNvPr>
          <p:cNvSpPr txBox="1">
            <a:spLocks noChangeArrowheads="1"/>
          </p:cNvSpPr>
          <p:nvPr/>
        </p:nvSpPr>
        <p:spPr bwMode="auto">
          <a:xfrm>
            <a:off x="354013" y="1063625"/>
            <a:ext cx="25257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Definition has changed over time</a:t>
            </a:r>
          </a:p>
        </p:txBody>
      </p:sp>
      <p:sp>
        <p:nvSpPr>
          <p:cNvPr id="62486" name="Oval 22">
            <a:extLst>
              <a:ext uri="{FF2B5EF4-FFF2-40B4-BE49-F238E27FC236}">
                <a16:creationId xmlns:a16="http://schemas.microsoft.com/office/drawing/2014/main" id="{B3F750FB-85C7-A44D-A9D5-1D9AD987F471}"/>
              </a:ext>
            </a:extLst>
          </p:cNvPr>
          <p:cNvSpPr>
            <a:spLocks noChangeArrowheads="1"/>
          </p:cNvSpPr>
          <p:nvPr/>
        </p:nvSpPr>
        <p:spPr bwMode="auto">
          <a:xfrm rot="253464">
            <a:off x="5546725" y="2371725"/>
            <a:ext cx="1282700" cy="619125"/>
          </a:xfrm>
          <a:prstGeom prst="ellipse">
            <a:avLst/>
          </a:prstGeom>
          <a:noFill/>
          <a:ln w="28575">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7" name="Oval 23">
            <a:extLst>
              <a:ext uri="{FF2B5EF4-FFF2-40B4-BE49-F238E27FC236}">
                <a16:creationId xmlns:a16="http://schemas.microsoft.com/office/drawing/2014/main" id="{4AC1DA77-884C-705D-7A3A-7B930B98214A}"/>
              </a:ext>
            </a:extLst>
          </p:cNvPr>
          <p:cNvSpPr>
            <a:spLocks noChangeArrowheads="1"/>
          </p:cNvSpPr>
          <p:nvPr/>
        </p:nvSpPr>
        <p:spPr bwMode="auto">
          <a:xfrm>
            <a:off x="8458200" y="1308100"/>
            <a:ext cx="495300" cy="279400"/>
          </a:xfrm>
          <a:prstGeom prst="ellipse">
            <a:avLst/>
          </a:prstGeom>
          <a:noFill/>
          <a:ln w="28575">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8" name="Oval 24">
            <a:extLst>
              <a:ext uri="{FF2B5EF4-FFF2-40B4-BE49-F238E27FC236}">
                <a16:creationId xmlns:a16="http://schemas.microsoft.com/office/drawing/2014/main" id="{80FE4277-AB25-3D36-F628-0FD6AF564BA0}"/>
              </a:ext>
            </a:extLst>
          </p:cNvPr>
          <p:cNvSpPr>
            <a:spLocks noChangeArrowheads="1"/>
          </p:cNvSpPr>
          <p:nvPr/>
        </p:nvSpPr>
        <p:spPr bwMode="auto">
          <a:xfrm>
            <a:off x="7899400" y="3365500"/>
            <a:ext cx="406400" cy="2540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9" name="Oval 25">
            <a:extLst>
              <a:ext uri="{FF2B5EF4-FFF2-40B4-BE49-F238E27FC236}">
                <a16:creationId xmlns:a16="http://schemas.microsoft.com/office/drawing/2014/main" id="{D8D60A2C-8FA8-4EC2-E402-983B1959D3CC}"/>
              </a:ext>
            </a:extLst>
          </p:cNvPr>
          <p:cNvSpPr>
            <a:spLocks noChangeArrowheads="1"/>
          </p:cNvSpPr>
          <p:nvPr/>
        </p:nvSpPr>
        <p:spPr bwMode="auto">
          <a:xfrm>
            <a:off x="7543800" y="3492500"/>
            <a:ext cx="495300" cy="2540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0" name="Oval 26">
            <a:extLst>
              <a:ext uri="{FF2B5EF4-FFF2-40B4-BE49-F238E27FC236}">
                <a16:creationId xmlns:a16="http://schemas.microsoft.com/office/drawing/2014/main" id="{4FFB4A06-F14D-31FF-207E-BE89433F6E9C}"/>
              </a:ext>
            </a:extLst>
          </p:cNvPr>
          <p:cNvSpPr>
            <a:spLocks noChangeArrowheads="1"/>
          </p:cNvSpPr>
          <p:nvPr/>
        </p:nvSpPr>
        <p:spPr bwMode="auto">
          <a:xfrm>
            <a:off x="8166100" y="3467100"/>
            <a:ext cx="495300" cy="2540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1" name="Oval 27">
            <a:extLst>
              <a:ext uri="{FF2B5EF4-FFF2-40B4-BE49-F238E27FC236}">
                <a16:creationId xmlns:a16="http://schemas.microsoft.com/office/drawing/2014/main" id="{28F86DED-7E2A-B146-860B-FF44D1A1FF2F}"/>
              </a:ext>
            </a:extLst>
          </p:cNvPr>
          <p:cNvSpPr>
            <a:spLocks noChangeArrowheads="1"/>
          </p:cNvSpPr>
          <p:nvPr/>
        </p:nvSpPr>
        <p:spPr bwMode="auto">
          <a:xfrm>
            <a:off x="5384800" y="5664200"/>
            <a:ext cx="469900" cy="203200"/>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2" name="Text Box 28">
            <a:extLst>
              <a:ext uri="{FF2B5EF4-FFF2-40B4-BE49-F238E27FC236}">
                <a16:creationId xmlns:a16="http://schemas.microsoft.com/office/drawing/2014/main" id="{B628351C-828C-7C00-8CE8-35E971B0D5C3}"/>
              </a:ext>
            </a:extLst>
          </p:cNvPr>
          <p:cNvSpPr txBox="1">
            <a:spLocks noChangeArrowheads="1"/>
          </p:cNvSpPr>
          <p:nvPr/>
        </p:nvSpPr>
        <p:spPr bwMode="auto">
          <a:xfrm>
            <a:off x="5813425" y="5588000"/>
            <a:ext cx="234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a:t>
            </a:r>
          </a:p>
        </p:txBody>
      </p:sp>
      <p:sp>
        <p:nvSpPr>
          <p:cNvPr id="62493" name="Line 29">
            <a:extLst>
              <a:ext uri="{FF2B5EF4-FFF2-40B4-BE49-F238E27FC236}">
                <a16:creationId xmlns:a16="http://schemas.microsoft.com/office/drawing/2014/main" id="{0C8BA34A-4D04-58AF-5346-BBAA0B358A27}"/>
              </a:ext>
            </a:extLst>
          </p:cNvPr>
          <p:cNvSpPr>
            <a:spLocks noChangeShapeType="1"/>
          </p:cNvSpPr>
          <p:nvPr/>
        </p:nvSpPr>
        <p:spPr bwMode="auto">
          <a:xfrm>
            <a:off x="4686300" y="5016500"/>
            <a:ext cx="190500" cy="698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4" name="Line 30">
            <a:extLst>
              <a:ext uri="{FF2B5EF4-FFF2-40B4-BE49-F238E27FC236}">
                <a16:creationId xmlns:a16="http://schemas.microsoft.com/office/drawing/2014/main" id="{79CD2891-F0E3-0BD6-CF6B-DACB682DF35A}"/>
              </a:ext>
            </a:extLst>
          </p:cNvPr>
          <p:cNvSpPr>
            <a:spLocks noChangeShapeType="1"/>
          </p:cNvSpPr>
          <p:nvPr/>
        </p:nvSpPr>
        <p:spPr bwMode="auto">
          <a:xfrm flipH="1">
            <a:off x="3924300" y="4965700"/>
            <a:ext cx="101600" cy="673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5" name="Line 31">
            <a:extLst>
              <a:ext uri="{FF2B5EF4-FFF2-40B4-BE49-F238E27FC236}">
                <a16:creationId xmlns:a16="http://schemas.microsoft.com/office/drawing/2014/main" id="{019F3CD8-913F-C3EE-B0DB-2BDD89F190B0}"/>
              </a:ext>
            </a:extLst>
          </p:cNvPr>
          <p:cNvSpPr>
            <a:spLocks noChangeShapeType="1"/>
          </p:cNvSpPr>
          <p:nvPr/>
        </p:nvSpPr>
        <p:spPr bwMode="auto">
          <a:xfrm>
            <a:off x="2476500" y="5283200"/>
            <a:ext cx="46990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6" name="Line 32">
            <a:extLst>
              <a:ext uri="{FF2B5EF4-FFF2-40B4-BE49-F238E27FC236}">
                <a16:creationId xmlns:a16="http://schemas.microsoft.com/office/drawing/2014/main" id="{78C3E69B-C0DF-8CBD-58F5-05D4E7C7DE3A}"/>
              </a:ext>
            </a:extLst>
          </p:cNvPr>
          <p:cNvSpPr>
            <a:spLocks noChangeShapeType="1"/>
          </p:cNvSpPr>
          <p:nvPr/>
        </p:nvSpPr>
        <p:spPr bwMode="auto">
          <a:xfrm>
            <a:off x="3073400" y="1841500"/>
            <a:ext cx="190500" cy="736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7" name="Rectangle 33">
            <a:extLst>
              <a:ext uri="{FF2B5EF4-FFF2-40B4-BE49-F238E27FC236}">
                <a16:creationId xmlns:a16="http://schemas.microsoft.com/office/drawing/2014/main" id="{340AF239-5C2F-00FE-1B36-5113053F2B99}"/>
              </a:ext>
            </a:extLst>
          </p:cNvPr>
          <p:cNvSpPr>
            <a:spLocks noChangeArrowheads="1"/>
          </p:cNvSpPr>
          <p:nvPr/>
        </p:nvSpPr>
        <p:spPr bwMode="auto">
          <a:xfrm>
            <a:off x="4851400" y="6159500"/>
            <a:ext cx="2921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DFCCC01-56AC-81AB-AC41-77FDBAB3AEFB}"/>
              </a:ext>
            </a:extLst>
          </p:cNvPr>
          <p:cNvSpPr>
            <a:spLocks noGrp="1"/>
          </p:cNvSpPr>
          <p:nvPr>
            <p:ph type="sldNum" sz="quarter" idx="12"/>
          </p:nvPr>
        </p:nvSpPr>
        <p:spPr/>
        <p:txBody>
          <a:bodyPr/>
          <a:lstStyle/>
          <a:p>
            <a:fld id="{D6895D31-78B3-4ED3-BD97-434322C93449}" type="slidenum">
              <a:rPr lang="en-US" altLang="en-US"/>
              <a:pPr/>
              <a:t>17</a:t>
            </a:fld>
            <a:endParaRPr lang="en-US" altLang="en-US"/>
          </a:p>
        </p:txBody>
      </p:sp>
      <p:sp>
        <p:nvSpPr>
          <p:cNvPr id="319492" name="Rectangle 4">
            <a:extLst>
              <a:ext uri="{FF2B5EF4-FFF2-40B4-BE49-F238E27FC236}">
                <a16:creationId xmlns:a16="http://schemas.microsoft.com/office/drawing/2014/main" id="{43C0F75D-3236-87DC-AB56-609445439198}"/>
              </a:ext>
            </a:extLst>
          </p:cNvPr>
          <p:cNvSpPr>
            <a:spLocks noGrp="1" noChangeArrowheads="1"/>
          </p:cNvSpPr>
          <p:nvPr>
            <p:ph type="title"/>
          </p:nvPr>
        </p:nvSpPr>
        <p:spPr/>
        <p:txBody>
          <a:bodyPr/>
          <a:lstStyle/>
          <a:p>
            <a:r>
              <a:rPr lang="en-US" altLang="en-US" sz="3600" dirty="0"/>
              <a:t>Groups are </a:t>
            </a:r>
            <a:r>
              <a:rPr lang="en-US" altLang="en-US" sz="3600" dirty="0">
                <a:solidFill>
                  <a:srgbClr val="FF3300"/>
                </a:solidFill>
              </a:rPr>
              <a:t>HARD</a:t>
            </a:r>
            <a:r>
              <a:rPr lang="en-US" altLang="en-US" sz="3600" dirty="0"/>
              <a:t> to determine</a:t>
            </a:r>
          </a:p>
        </p:txBody>
      </p:sp>
      <p:pic>
        <p:nvPicPr>
          <p:cNvPr id="319493" name="Picture 5">
            <a:extLst>
              <a:ext uri="{FF2B5EF4-FFF2-40B4-BE49-F238E27FC236}">
                <a16:creationId xmlns:a16="http://schemas.microsoft.com/office/drawing/2014/main" id="{884E8405-7A36-6AEF-E8E1-8156ADE5C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1150"/>
            <a:ext cx="82296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4" name="Text Box 6">
            <a:extLst>
              <a:ext uri="{FF2B5EF4-FFF2-40B4-BE49-F238E27FC236}">
                <a16:creationId xmlns:a16="http://schemas.microsoft.com/office/drawing/2014/main" id="{D17BCE7B-DABA-740A-C9CC-CBA93948500A}"/>
              </a:ext>
            </a:extLst>
          </p:cNvPr>
          <p:cNvSpPr txBox="1">
            <a:spLocks noChangeArrowheads="1"/>
          </p:cNvSpPr>
          <p:nvPr/>
        </p:nvSpPr>
        <p:spPr bwMode="auto">
          <a:xfrm>
            <a:off x="6867525" y="3714750"/>
            <a:ext cx="1657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Pavai et al. 2015</a:t>
            </a:r>
          </a:p>
        </p:txBody>
      </p:sp>
      <p:sp>
        <p:nvSpPr>
          <p:cNvPr id="319495" name="Text Box 7">
            <a:extLst>
              <a:ext uri="{FF2B5EF4-FFF2-40B4-BE49-F238E27FC236}">
                <a16:creationId xmlns:a16="http://schemas.microsoft.com/office/drawing/2014/main" id="{97C8E24C-F113-EECF-713C-4767C6BB0213}"/>
              </a:ext>
            </a:extLst>
          </p:cNvPr>
          <p:cNvSpPr txBox="1">
            <a:spLocks noChangeArrowheads="1"/>
          </p:cNvSpPr>
          <p:nvPr/>
        </p:nvSpPr>
        <p:spPr bwMode="auto">
          <a:xfrm>
            <a:off x="257175" y="4067175"/>
            <a:ext cx="86201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err="1"/>
              <a:t>Kopecký</a:t>
            </a:r>
            <a:r>
              <a:rPr lang="en-US" altLang="en-US" dirty="0"/>
              <a:t> et al. (1980) cite the Zürich observer </a:t>
            </a:r>
            <a:r>
              <a:rPr lang="en-US" altLang="en-US" dirty="0" err="1"/>
              <a:t>Zelenka</a:t>
            </a:r>
            <a:r>
              <a:rPr lang="en-US" altLang="en-US" dirty="0"/>
              <a:t> drawing attention to the possible inflationary effect of the introduction of the Waldmeier Group Classification around 1940. The Classification offered a unified definition including taking into account the temporal evolution of the group.</a:t>
            </a:r>
          </a:p>
          <a:p>
            <a:pPr algn="l"/>
            <a:endParaRPr lang="en-US" altLang="en-US" dirty="0"/>
          </a:p>
          <a:p>
            <a:pPr algn="l"/>
            <a:r>
              <a:rPr lang="en-US" altLang="en-US" dirty="0"/>
              <a:t>Early on, a sunspot group was defined solely on the basis of its morphology and location relative to other groups. Sunspot groups were at first considered just to be spatially separate assemblies of sunspots.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7606-5FE8-CAC5-1ACA-9C77FD203BE9}"/>
              </a:ext>
            </a:extLst>
          </p:cNvPr>
          <p:cNvSpPr>
            <a:spLocks noGrp="1"/>
          </p:cNvSpPr>
          <p:nvPr>
            <p:ph type="title"/>
          </p:nvPr>
        </p:nvSpPr>
        <p:spPr>
          <a:xfrm>
            <a:off x="502417" y="136525"/>
            <a:ext cx="7983415" cy="734350"/>
          </a:xfrm>
        </p:spPr>
        <p:txBody>
          <a:bodyPr/>
          <a:lstStyle/>
          <a:p>
            <a:r>
              <a:rPr lang="en-US" dirty="0"/>
              <a:t>The Raw Group Database</a:t>
            </a:r>
          </a:p>
        </p:txBody>
      </p:sp>
      <p:sp>
        <p:nvSpPr>
          <p:cNvPr id="4" name="Slide Number Placeholder 3">
            <a:extLst>
              <a:ext uri="{FF2B5EF4-FFF2-40B4-BE49-F238E27FC236}">
                <a16:creationId xmlns:a16="http://schemas.microsoft.com/office/drawing/2014/main" id="{2246B3EA-8136-AD3B-FA14-66E590A40049}"/>
              </a:ext>
            </a:extLst>
          </p:cNvPr>
          <p:cNvSpPr>
            <a:spLocks noGrp="1"/>
          </p:cNvSpPr>
          <p:nvPr>
            <p:ph type="sldNum" sz="quarter" idx="12"/>
          </p:nvPr>
        </p:nvSpPr>
        <p:spPr/>
        <p:txBody>
          <a:bodyPr/>
          <a:lstStyle/>
          <a:p>
            <a:fld id="{45F1DBCD-6744-4E6C-92F3-70C3ED2EFD88}" type="slidenum">
              <a:rPr lang="en-US" altLang="en-US" smtClean="0"/>
              <a:pPr/>
              <a:t>18</a:t>
            </a:fld>
            <a:endParaRPr lang="en-US" altLang="en-US"/>
          </a:p>
        </p:txBody>
      </p:sp>
      <p:sp>
        <p:nvSpPr>
          <p:cNvPr id="5" name="TextBox 4">
            <a:extLst>
              <a:ext uri="{FF2B5EF4-FFF2-40B4-BE49-F238E27FC236}">
                <a16:creationId xmlns:a16="http://schemas.microsoft.com/office/drawing/2014/main" id="{7808EFDF-A653-F08E-8FF7-3C0F829C00DC}"/>
              </a:ext>
            </a:extLst>
          </p:cNvPr>
          <p:cNvSpPr txBox="1"/>
          <p:nvPr/>
        </p:nvSpPr>
        <p:spPr>
          <a:xfrm>
            <a:off x="251209" y="1010841"/>
            <a:ext cx="4863402" cy="5355312"/>
          </a:xfrm>
          <a:prstGeom prst="rect">
            <a:avLst/>
          </a:prstGeom>
          <a:noFill/>
        </p:spPr>
        <p:txBody>
          <a:bodyPr wrap="square" rtlCol="0">
            <a:spAutoFit/>
          </a:bodyPr>
          <a:lstStyle/>
          <a:p>
            <a:r>
              <a:rPr lang="en-US" sz="900" dirty="0"/>
              <a:t> </a:t>
            </a:r>
            <a:r>
              <a:rPr lang="en-US" sz="900" dirty="0">
                <a:latin typeface="Lucida Console" panose="020B0609040504020204" pitchFamily="49" charset="0"/>
              </a:rPr>
              <a:t>NUMBER OF SUNSPOT GROUPS FOR THE YEAR: 1938</a:t>
            </a:r>
          </a:p>
          <a:p>
            <a:r>
              <a:rPr lang="en-US" sz="900" dirty="0">
                <a:latin typeface="Lucida Console" panose="020B0609040504020204" pitchFamily="49" charset="0"/>
              </a:rPr>
              <a:t>        AS OBSERVED BY: MADRID OBSERVATORY, MADRID</a:t>
            </a:r>
          </a:p>
          <a:p>
            <a:endParaRPr lang="en-US" sz="900" dirty="0">
              <a:latin typeface="Lucida Console" panose="020B0609040504020204" pitchFamily="49" charset="0"/>
            </a:endParaRPr>
          </a:p>
          <a:p>
            <a:r>
              <a:rPr lang="en-US" sz="900" dirty="0">
                <a:latin typeface="Lucida Console" panose="020B0609040504020204" pitchFamily="49" charset="0"/>
              </a:rPr>
              <a:t>   Day  Jan  Feb  Mar  Apr  May  Jun  Jul  Aug  Sep  Oct  Nov  Dec</a:t>
            </a:r>
          </a:p>
          <a:p>
            <a:r>
              <a:rPr lang="en-US" sz="900" dirty="0">
                <a:latin typeface="Lucida Console" panose="020B0609040504020204" pitchFamily="49" charset="0"/>
              </a:rPr>
              <a:t>   ---------------------------------------------------------------</a:t>
            </a:r>
          </a:p>
          <a:p>
            <a:r>
              <a:rPr lang="en-US" sz="900" dirty="0">
                <a:latin typeface="Lucida Console" panose="020B0609040504020204" pitchFamily="49" charset="0"/>
              </a:rPr>
              <a:t>     1  -99    6    6    5  -99   12   10  -99   12  -99   13    5</a:t>
            </a:r>
          </a:p>
          <a:p>
            <a:r>
              <a:rPr lang="en-US" sz="900" dirty="0">
                <a:latin typeface="Lucida Console" panose="020B0609040504020204" pitchFamily="49" charset="0"/>
              </a:rPr>
              <a:t>     2  -99    5  -99    5  -99   10   10  -99   12  -99  -99    6</a:t>
            </a:r>
          </a:p>
          <a:p>
            <a:r>
              <a:rPr lang="en-US" sz="900" dirty="0">
                <a:latin typeface="Lucida Console" panose="020B0609040504020204" pitchFamily="49" charset="0"/>
              </a:rPr>
              <a:t>     3  -99    4    6    5    9   12  -99   13  -99  -99  -99    6</a:t>
            </a:r>
          </a:p>
          <a:p>
            <a:r>
              <a:rPr lang="en-US" sz="900" dirty="0">
                <a:latin typeface="Lucida Console" panose="020B0609040504020204" pitchFamily="49" charset="0"/>
              </a:rPr>
              <a:t>     4  -99    6    4    5   10   12    9   14  -99    8   15  -99</a:t>
            </a:r>
          </a:p>
          <a:p>
            <a:r>
              <a:rPr lang="en-US" sz="900" dirty="0">
                <a:latin typeface="Lucida Console" panose="020B0609040504020204" pitchFamily="49" charset="0"/>
              </a:rPr>
              <a:t>     5    5    5  -99  -99    9   11   10   14  -99    9   13   10</a:t>
            </a:r>
          </a:p>
          <a:p>
            <a:r>
              <a:rPr lang="en-US" sz="900" dirty="0">
                <a:latin typeface="Lucida Console" panose="020B0609040504020204" pitchFamily="49" charset="0"/>
              </a:rPr>
              <a:t>     6    6    6  -99    6    8   14  -99   12  -99  -99  -99  -99</a:t>
            </a:r>
          </a:p>
          <a:p>
            <a:r>
              <a:rPr lang="en-US" sz="900" dirty="0">
                <a:latin typeface="Lucida Console" panose="020B0609040504020204" pitchFamily="49" charset="0"/>
              </a:rPr>
              <a:t>     7    7    6    4    6   10   18   13  -99  -99    8   12   10</a:t>
            </a:r>
          </a:p>
          <a:p>
            <a:r>
              <a:rPr lang="en-US" sz="900" dirty="0">
                <a:latin typeface="Lucida Console" panose="020B0609040504020204" pitchFamily="49" charset="0"/>
              </a:rPr>
              <a:t>     8    4    5    5    6  -99   19  -99   12    9    6   12   10</a:t>
            </a:r>
          </a:p>
          <a:p>
            <a:r>
              <a:rPr lang="en-US" sz="900" dirty="0">
                <a:latin typeface="Lucida Console" panose="020B0609040504020204" pitchFamily="49" charset="0"/>
              </a:rPr>
              <a:t>     9  -99    4    5    5  -99   17  -99   13    8  -99    9    9</a:t>
            </a:r>
          </a:p>
          <a:p>
            <a:r>
              <a:rPr lang="en-US" sz="900" dirty="0">
                <a:latin typeface="Lucida Console" panose="020B0609040504020204" pitchFamily="49" charset="0"/>
              </a:rPr>
              <a:t>    10  -99    8    7  -99   12   15  -99  -99    8    9  -99    9</a:t>
            </a:r>
          </a:p>
          <a:p>
            <a:r>
              <a:rPr lang="en-US" sz="900" dirty="0">
                <a:latin typeface="Lucida Console" panose="020B0609040504020204" pitchFamily="49" charset="0"/>
              </a:rPr>
              <a:t>    11    6    7   10  -99   11   16   13   14  -99  -99    7  -99</a:t>
            </a:r>
          </a:p>
          <a:p>
            <a:r>
              <a:rPr lang="en-US" sz="900" dirty="0">
                <a:latin typeface="Lucida Console" panose="020B0609040504020204" pitchFamily="49" charset="0"/>
              </a:rPr>
              <a:t>    12    7    8    7    7   10  -99   13   13    4  -99    9  -99</a:t>
            </a:r>
          </a:p>
          <a:p>
            <a:r>
              <a:rPr lang="en-US" sz="900" dirty="0">
                <a:latin typeface="Lucida Console" panose="020B0609040504020204" pitchFamily="49" charset="0"/>
              </a:rPr>
              <a:t>    13    6    7    9    6    9   14   14   14    4  -99  -99  -99</a:t>
            </a:r>
          </a:p>
          <a:p>
            <a:r>
              <a:rPr lang="en-US" sz="900" dirty="0">
                <a:latin typeface="Lucida Console" panose="020B0609040504020204" pitchFamily="49" charset="0"/>
              </a:rPr>
              <a:t>    14    5    7  -99    6    8   13   13   10  -99    7  -99   12</a:t>
            </a:r>
          </a:p>
          <a:p>
            <a:r>
              <a:rPr lang="en-US" sz="900" dirty="0">
                <a:latin typeface="Lucida Console" panose="020B0609040504020204" pitchFamily="49" charset="0"/>
              </a:rPr>
              <a:t>    15    6    6    8    8  -99   17   15   11    3    7    9    9</a:t>
            </a:r>
          </a:p>
          <a:p>
            <a:r>
              <a:rPr lang="en-US" sz="900" dirty="0">
                <a:latin typeface="Lucida Console" panose="020B0609040504020204" pitchFamily="49" charset="0"/>
              </a:rPr>
              <a:t>    16  -99    9   10    6    8  -99   18   13    6  -99   10  -99</a:t>
            </a:r>
          </a:p>
          <a:p>
            <a:r>
              <a:rPr lang="en-US" sz="900" dirty="0">
                <a:latin typeface="Lucida Console" panose="020B0609040504020204" pitchFamily="49" charset="0"/>
              </a:rPr>
              <a:t>    17    6    6   10  -99    7  -99  -99   12    6    5   10  -99</a:t>
            </a:r>
          </a:p>
          <a:p>
            <a:r>
              <a:rPr lang="en-US" sz="900" dirty="0">
                <a:latin typeface="Lucida Console" panose="020B0609040504020204" pitchFamily="49" charset="0"/>
              </a:rPr>
              <a:t>    18    4    7    8  -99    7  -99   11    9  -99    4   10  -99</a:t>
            </a:r>
          </a:p>
          <a:p>
            <a:r>
              <a:rPr lang="en-US" sz="900" dirty="0">
                <a:latin typeface="Lucida Console" panose="020B0609040504020204" pitchFamily="49" charset="0"/>
              </a:rPr>
              <a:t>    19    8    7    5    8    7  -99   12   11    6  -99    7  -99</a:t>
            </a:r>
          </a:p>
          <a:p>
            <a:r>
              <a:rPr lang="en-US" sz="900" dirty="0">
                <a:latin typeface="Lucida Console" panose="020B0609040504020204" pitchFamily="49" charset="0"/>
              </a:rPr>
              <a:t>    20    7  -99    6    7    8  -99  -99   11    6    4  -99    9</a:t>
            </a:r>
          </a:p>
          <a:p>
            <a:r>
              <a:rPr lang="en-US" sz="900" dirty="0">
                <a:latin typeface="Lucida Console" panose="020B0609040504020204" pitchFamily="49" charset="0"/>
              </a:rPr>
              <a:t>    21    8    6    5    6    7  -99   15  -99    8    5  -99  -99</a:t>
            </a:r>
          </a:p>
          <a:p>
            <a:r>
              <a:rPr lang="en-US" sz="900" dirty="0">
                <a:latin typeface="Lucida Console" panose="020B0609040504020204" pitchFamily="49" charset="0"/>
              </a:rPr>
              <a:t>    22    9    7  -99    6  -99  -99  -99  -99    5    5  -99  -99</a:t>
            </a:r>
          </a:p>
          <a:p>
            <a:r>
              <a:rPr lang="en-US" sz="900" dirty="0">
                <a:latin typeface="Lucida Console" panose="020B0609040504020204" pitchFamily="49" charset="0"/>
              </a:rPr>
              <a:t>    23   12    6    3    7   11  -99   15   12    6  -99    6  -99</a:t>
            </a:r>
          </a:p>
          <a:p>
            <a:r>
              <a:rPr lang="en-US" sz="900" dirty="0">
                <a:latin typeface="Lucida Console" panose="020B0609040504020204" pitchFamily="49" charset="0"/>
              </a:rPr>
              <a:t>    24   12  -99  -99    5  -99  -99  -99   13  -99  -99    8  -99</a:t>
            </a:r>
          </a:p>
          <a:p>
            <a:r>
              <a:rPr lang="en-US" sz="900" dirty="0">
                <a:latin typeface="Lucida Console" panose="020B0609040504020204" pitchFamily="49" charset="0"/>
              </a:rPr>
              <a:t>    25    8    5    3  -99   12    7   17   14  -99  -99    8  -99</a:t>
            </a:r>
          </a:p>
          <a:p>
            <a:r>
              <a:rPr lang="en-US" sz="900" dirty="0">
                <a:latin typeface="Lucida Console" panose="020B0609040504020204" pitchFamily="49" charset="0"/>
              </a:rPr>
              <a:t>    26    8    5    3  -99   12  -99   16   11   11    9    4    5</a:t>
            </a:r>
          </a:p>
          <a:p>
            <a:r>
              <a:rPr lang="en-US" sz="900" dirty="0">
                <a:latin typeface="Lucida Console" panose="020B0609040504020204" pitchFamily="49" charset="0"/>
              </a:rPr>
              <a:t>    27    7  -99    4  -99    8   18  -99  -99  -99   10  -99    5</a:t>
            </a:r>
          </a:p>
          <a:p>
            <a:r>
              <a:rPr lang="en-US" sz="900" dirty="0">
                <a:latin typeface="Lucida Console" panose="020B0609040504020204" pitchFamily="49" charset="0"/>
              </a:rPr>
              <a:t>    28    5    4    3  -99  -99   18   15  -99  -99   13    6    4</a:t>
            </a:r>
          </a:p>
          <a:p>
            <a:r>
              <a:rPr lang="en-US" sz="900" dirty="0">
                <a:latin typeface="Lucida Console" panose="020B0609040504020204" pitchFamily="49" charset="0"/>
              </a:rPr>
              <a:t>    29  -99  -99    4  -99  -99   18   14   10   13   11  -99    5</a:t>
            </a:r>
          </a:p>
          <a:p>
            <a:r>
              <a:rPr lang="en-US" sz="900" dirty="0">
                <a:latin typeface="Lucida Console" panose="020B0609040504020204" pitchFamily="49" charset="0"/>
              </a:rPr>
              <a:t>    30    6  -99    4    8  -99   17   12   10  -99  -99    5    4</a:t>
            </a:r>
          </a:p>
          <a:p>
            <a:r>
              <a:rPr lang="en-US" sz="900" dirty="0">
                <a:latin typeface="Lucida Console" panose="020B0609040504020204" pitchFamily="49" charset="0"/>
              </a:rPr>
              <a:t>    31    5  -99    5  -99   11  -99  -99    9  -99   14  -99    6</a:t>
            </a:r>
          </a:p>
          <a:p>
            <a:endParaRPr lang="en-US" sz="900" dirty="0">
              <a:latin typeface="Lucida Console" panose="020B0609040504020204" pitchFamily="49" charset="0"/>
            </a:endParaRPr>
          </a:p>
          <a:p>
            <a:r>
              <a:rPr lang="en-US" sz="900" dirty="0">
                <a:latin typeface="Lucida Console" panose="020B0609040504020204" pitchFamily="49" charset="0"/>
              </a:rPr>
              <a:t>means:  6.8  6.1  5.8  6.2  9.2 14.6 13.3 12.0  7.5  7.9  9.1  7.3</a:t>
            </a:r>
          </a:p>
        </p:txBody>
      </p:sp>
      <p:sp>
        <p:nvSpPr>
          <p:cNvPr id="6" name="TextBox 5">
            <a:extLst>
              <a:ext uri="{FF2B5EF4-FFF2-40B4-BE49-F238E27FC236}">
                <a16:creationId xmlns:a16="http://schemas.microsoft.com/office/drawing/2014/main" id="{E1934FC8-47B2-E8AF-0ECC-10E59CA8BED5}"/>
              </a:ext>
            </a:extLst>
          </p:cNvPr>
          <p:cNvSpPr txBox="1"/>
          <p:nvPr/>
        </p:nvSpPr>
        <p:spPr>
          <a:xfrm>
            <a:off x="5114611" y="944545"/>
            <a:ext cx="3481754" cy="5262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tabLst/>
            </a:pPr>
            <a:r>
              <a:rPr lang="en-US" sz="1600" dirty="0"/>
              <a:t>Hoyt and Schatten in a monumental effort collected a vast amount of daily group counts since 1610 and published the data in an easy-to-read (for a human) text format. </a:t>
            </a:r>
            <a:r>
              <a:rPr lang="en-US" sz="1600" b="0" i="0" dirty="0">
                <a:solidFill>
                  <a:schemeClr val="tx1">
                    <a:lumMod val="95000"/>
                    <a:lumOff val="5000"/>
                  </a:schemeClr>
                </a:solidFill>
                <a:effectLst/>
                <a:latin typeface="Helvetica Neue"/>
              </a:rPr>
              <a:t>The Group Sunspot Numbers use 65941 observations from 117 observers active before 1874 that were not used by Wolf in constructing his time series.</a:t>
            </a:r>
          </a:p>
          <a:p>
            <a:pPr marL="0" marR="0" lvl="0" indent="0" algn="l" defTabSz="914400" rtl="0" eaLnBrk="1" fontAlgn="base" latinLnBrk="0" hangingPunct="1">
              <a:lnSpc>
                <a:spcPct val="100000"/>
              </a:lnSpc>
              <a:spcBef>
                <a:spcPct val="0"/>
              </a:spcBef>
              <a:spcAft>
                <a:spcPct val="0"/>
              </a:spcAft>
              <a:buClrTx/>
              <a:buSzTx/>
              <a:tabLst/>
            </a:pPr>
            <a:endParaRPr lang="en-US" sz="1600" dirty="0">
              <a:solidFill>
                <a:schemeClr val="tx1">
                  <a:lumMod val="95000"/>
                  <a:lumOff val="5000"/>
                </a:schemeClr>
              </a:solidFill>
              <a:latin typeface="Helvetica Neue"/>
            </a:endParaRPr>
          </a:p>
          <a:p>
            <a:pPr marL="0" marR="0" lvl="0" indent="0" algn="l" defTabSz="914400" rtl="0" eaLnBrk="1" fontAlgn="base" latinLnBrk="0" hangingPunct="1">
              <a:lnSpc>
                <a:spcPct val="100000"/>
              </a:lnSpc>
              <a:spcBef>
                <a:spcPct val="0"/>
              </a:spcBef>
              <a:spcAft>
                <a:spcPct val="0"/>
              </a:spcAft>
              <a:buClrTx/>
              <a:buSzTx/>
              <a:tabLst/>
            </a:pPr>
            <a:r>
              <a:rPr kumimoji="0" lang="en-US" altLang="en-US" sz="1600" b="0" i="0" u="none" strike="noStrike" cap="none" normalizeH="0" baseline="0" dirty="0">
                <a:ln>
                  <a:noFill/>
                </a:ln>
                <a:effectLst/>
                <a:latin typeface="Helvetica Neue"/>
                <a:cs typeface="Arial" panose="020B0604020202020204" pitchFamily="34" charset="0"/>
              </a:rPr>
              <a:t>Vaquero, Svalgaard, Carrasco, et al. have reformatted the H&amp;S database and added a large amount of new data covering the time until the present. </a:t>
            </a:r>
            <a:r>
              <a:rPr lang="en-US" altLang="en-US" sz="1600" dirty="0">
                <a:latin typeface="Helvetica Neue"/>
              </a:rPr>
              <a:t>The revised and updated database now contains 1,174,241 observations by ~750 observers. The data is freely available from </a:t>
            </a:r>
            <a:r>
              <a:rPr lang="en-US" altLang="en-US" sz="1600" dirty="0">
                <a:latin typeface="Helvetica Neue"/>
                <a:hlinkClick r:id="rId2"/>
              </a:rPr>
              <a:t>http://haso.unex.es/haso/</a:t>
            </a:r>
            <a:r>
              <a:rPr lang="en-US" altLang="en-US" sz="1600" dirty="0">
                <a:latin typeface="Helvetica Neue"/>
              </a:rPr>
              <a:t> and is constantly growing and revised.</a:t>
            </a:r>
            <a:endParaRPr lang="en-US" sz="1600" dirty="0">
              <a:solidFill>
                <a:schemeClr val="tx1">
                  <a:lumMod val="95000"/>
                  <a:lumOff val="5000"/>
                </a:schemeClr>
              </a:solidFill>
            </a:endParaRPr>
          </a:p>
        </p:txBody>
      </p:sp>
    </p:spTree>
    <p:extLst>
      <p:ext uri="{BB962C8B-B14F-4D97-AF65-F5344CB8AC3E}">
        <p14:creationId xmlns:p14="http://schemas.microsoft.com/office/powerpoint/2010/main" val="1903025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A85C-7FFF-6E8F-C46B-70CB17123A4A}"/>
              </a:ext>
            </a:extLst>
          </p:cNvPr>
          <p:cNvSpPr>
            <a:spLocks noGrp="1"/>
          </p:cNvSpPr>
          <p:nvPr>
            <p:ph idx="1"/>
          </p:nvPr>
        </p:nvSpPr>
        <p:spPr>
          <a:xfrm>
            <a:off x="457200" y="1166018"/>
            <a:ext cx="8229600" cy="5154395"/>
          </a:xfrm>
        </p:spPr>
        <p:txBody>
          <a:bodyPr/>
          <a:lstStyle/>
          <a:p>
            <a:r>
              <a:rPr lang="en-US" sz="1800" dirty="0"/>
              <a:t>Identifying a Primary Observer and all other observers who overlaps in time with the primary</a:t>
            </a:r>
          </a:p>
          <a:p>
            <a:r>
              <a:rPr lang="en-US" sz="1800" dirty="0"/>
              <a:t>Finding the mapping from these observers to the primary by regression, and</a:t>
            </a:r>
          </a:p>
          <a:p>
            <a:r>
              <a:rPr lang="en-US" sz="1800" dirty="0"/>
              <a:t>Constructing the Backbone by applying the mapping functions for the observers and averaging the so scaled observations</a:t>
            </a:r>
          </a:p>
          <a:p>
            <a:r>
              <a:rPr lang="en-US" sz="1800" dirty="0"/>
              <a:t>Many backbones can be constructed covering a given time interval by choosing different primaries and they can be combined by suitable weighting to form a ‘super backbone’ for the interval</a:t>
            </a:r>
          </a:p>
          <a:p>
            <a:r>
              <a:rPr lang="en-US" sz="1800" dirty="0">
                <a:solidFill>
                  <a:schemeClr val="accent3">
                    <a:lumMod val="50000"/>
                  </a:schemeClr>
                </a:solidFill>
              </a:rPr>
              <a:t>Backbones can be linked by Daisy-chaining to form a final time series of solar activity. (That is the topic for another talk)</a:t>
            </a:r>
          </a:p>
          <a:p>
            <a:r>
              <a:rPr lang="en-US" sz="1800" dirty="0"/>
              <a:t>Here we shall concentrate on automatic generation of backbones from the raw group database.</a:t>
            </a:r>
          </a:p>
          <a:p>
            <a:r>
              <a:rPr lang="en-US" sz="1800" dirty="0"/>
              <a:t>We use a Python program to generate an Excel spreadsheet for distributing and visualization of the backbone</a:t>
            </a:r>
          </a:p>
          <a:p>
            <a:r>
              <a:rPr lang="en-US" sz="1800" dirty="0"/>
              <a:t>We shall construct the backbone with monthly resolution. This mostly solves the problem of data gaps and observations not taken at the </a:t>
            </a:r>
            <a:r>
              <a:rPr lang="en-US" sz="1800"/>
              <a:t>same time</a:t>
            </a:r>
            <a:endParaRPr lang="en-US" sz="1800" dirty="0"/>
          </a:p>
          <a:p>
            <a:endParaRPr lang="en-US" sz="2000" dirty="0">
              <a:solidFill>
                <a:schemeClr val="accent3">
                  <a:lumMod val="50000"/>
                </a:schemeClr>
              </a:solidFill>
            </a:endParaRPr>
          </a:p>
        </p:txBody>
      </p:sp>
      <p:sp>
        <p:nvSpPr>
          <p:cNvPr id="4" name="Slide Number Placeholder 3">
            <a:extLst>
              <a:ext uri="{FF2B5EF4-FFF2-40B4-BE49-F238E27FC236}">
                <a16:creationId xmlns:a16="http://schemas.microsoft.com/office/drawing/2014/main" id="{E1B7A1F8-2EA5-66CE-8FE1-3A5A2C8A3FFF}"/>
              </a:ext>
            </a:extLst>
          </p:cNvPr>
          <p:cNvSpPr>
            <a:spLocks noGrp="1"/>
          </p:cNvSpPr>
          <p:nvPr>
            <p:ph type="sldNum" sz="quarter" idx="12"/>
          </p:nvPr>
        </p:nvSpPr>
        <p:spPr/>
        <p:txBody>
          <a:bodyPr/>
          <a:lstStyle/>
          <a:p>
            <a:fld id="{45F1DBCD-6744-4E6C-92F3-70C3ED2EFD88}" type="slidenum">
              <a:rPr lang="en-US" altLang="en-US" smtClean="0"/>
              <a:pPr/>
              <a:t>19</a:t>
            </a:fld>
            <a:endParaRPr lang="en-US" altLang="en-US"/>
          </a:p>
        </p:txBody>
      </p:sp>
      <p:sp>
        <p:nvSpPr>
          <p:cNvPr id="5" name="Title 4">
            <a:extLst>
              <a:ext uri="{FF2B5EF4-FFF2-40B4-BE49-F238E27FC236}">
                <a16:creationId xmlns:a16="http://schemas.microsoft.com/office/drawing/2014/main" id="{72FC789F-1398-6C6D-3E9D-3A56FDBDF33F}"/>
              </a:ext>
            </a:extLst>
          </p:cNvPr>
          <p:cNvSpPr>
            <a:spLocks noGrp="1"/>
          </p:cNvSpPr>
          <p:nvPr>
            <p:ph type="title"/>
          </p:nvPr>
        </p:nvSpPr>
        <p:spPr>
          <a:xfrm>
            <a:off x="457200" y="283694"/>
            <a:ext cx="8229600" cy="755318"/>
          </a:xfrm>
        </p:spPr>
        <p:txBody>
          <a:bodyPr/>
          <a:lstStyle/>
          <a:p>
            <a:r>
              <a:rPr lang="en-US" sz="3200" dirty="0"/>
              <a:t>Our Backbone Method has these elements:</a:t>
            </a:r>
          </a:p>
        </p:txBody>
      </p:sp>
    </p:spTree>
    <p:extLst>
      <p:ext uri="{BB962C8B-B14F-4D97-AF65-F5344CB8AC3E}">
        <p14:creationId xmlns:p14="http://schemas.microsoft.com/office/powerpoint/2010/main" val="2705318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5BF670BD-7B32-B478-A1E1-F16846318AD8}"/>
              </a:ext>
            </a:extLst>
          </p:cNvPr>
          <p:cNvSpPr>
            <a:spLocks noGrp="1"/>
          </p:cNvSpPr>
          <p:nvPr>
            <p:ph type="sldNum" sz="quarter" idx="12"/>
          </p:nvPr>
        </p:nvSpPr>
        <p:spPr/>
        <p:txBody>
          <a:bodyPr/>
          <a:lstStyle/>
          <a:p>
            <a:fld id="{47F6141F-31E8-4F18-AFED-7CAF032BC959}" type="slidenum">
              <a:rPr lang="en-US" altLang="en-US"/>
              <a:pPr/>
              <a:t>2</a:t>
            </a:fld>
            <a:endParaRPr lang="en-US" altLang="en-US"/>
          </a:p>
        </p:txBody>
      </p:sp>
      <p:pic>
        <p:nvPicPr>
          <p:cNvPr id="331778" name="Picture 2">
            <a:extLst>
              <a:ext uri="{FF2B5EF4-FFF2-40B4-BE49-F238E27FC236}">
                <a16:creationId xmlns:a16="http://schemas.microsoft.com/office/drawing/2014/main" id="{0CC2CED7-1762-1F79-6C8E-F9A6A22EB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393" r="12175"/>
          <a:stretch>
            <a:fillRect/>
          </a:stretch>
        </p:blipFill>
        <p:spPr bwMode="auto">
          <a:xfrm>
            <a:off x="6259513" y="1585913"/>
            <a:ext cx="1500187"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1779" name="Rectangle 3">
            <a:extLst>
              <a:ext uri="{FF2B5EF4-FFF2-40B4-BE49-F238E27FC236}">
                <a16:creationId xmlns:a16="http://schemas.microsoft.com/office/drawing/2014/main" id="{CE6D63EF-AEE5-4FCA-055A-15AA40BA35BC}"/>
              </a:ext>
            </a:extLst>
          </p:cNvPr>
          <p:cNvSpPr>
            <a:spLocks noGrp="1" noChangeArrowheads="1"/>
          </p:cNvSpPr>
          <p:nvPr>
            <p:ph type="title"/>
          </p:nvPr>
        </p:nvSpPr>
        <p:spPr>
          <a:xfrm>
            <a:off x="504825" y="131763"/>
            <a:ext cx="8229600" cy="990600"/>
          </a:xfrm>
        </p:spPr>
        <p:txBody>
          <a:bodyPr/>
          <a:lstStyle/>
          <a:p>
            <a:r>
              <a:rPr lang="en-US" altLang="en-US"/>
              <a:t>Centuries of Sunspot Observing</a:t>
            </a:r>
          </a:p>
        </p:txBody>
      </p:sp>
      <p:pic>
        <p:nvPicPr>
          <p:cNvPr id="331780" name="Picture 4">
            <a:extLst>
              <a:ext uri="{FF2B5EF4-FFF2-40B4-BE49-F238E27FC236}">
                <a16:creationId xmlns:a16="http://schemas.microsoft.com/office/drawing/2014/main" id="{C3D51DE0-D5AD-D873-D8FC-F65F9A76B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205"/>
          <a:stretch>
            <a:fillRect/>
          </a:stretch>
        </p:blipFill>
        <p:spPr bwMode="auto">
          <a:xfrm>
            <a:off x="309563" y="4116388"/>
            <a:ext cx="4048125" cy="204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1781" name="Picture 5">
            <a:extLst>
              <a:ext uri="{FF2B5EF4-FFF2-40B4-BE49-F238E27FC236}">
                <a16:creationId xmlns:a16="http://schemas.microsoft.com/office/drawing/2014/main" id="{79E44E7E-24B6-9BF9-87FD-98FC261CC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300" y="1747838"/>
            <a:ext cx="2171700" cy="211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1782" name="Picture 6">
            <a:extLst>
              <a:ext uri="{FF2B5EF4-FFF2-40B4-BE49-F238E27FC236}">
                <a16:creationId xmlns:a16="http://schemas.microsoft.com/office/drawing/2014/main" id="{6596ADBD-AEDF-B744-D03E-4BDB9AE89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475" y="1600200"/>
            <a:ext cx="158750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1783" name="Text Box 7">
            <a:extLst>
              <a:ext uri="{FF2B5EF4-FFF2-40B4-BE49-F238E27FC236}">
                <a16:creationId xmlns:a16="http://schemas.microsoft.com/office/drawing/2014/main" id="{B9876A15-CE56-89EF-AA33-24835FB0E6C4}"/>
              </a:ext>
            </a:extLst>
          </p:cNvPr>
          <p:cNvSpPr txBox="1">
            <a:spLocks noChangeArrowheads="1"/>
          </p:cNvSpPr>
          <p:nvPr/>
        </p:nvSpPr>
        <p:spPr bwMode="auto">
          <a:xfrm>
            <a:off x="2743200" y="3114675"/>
            <a:ext cx="189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June 23, 1613</a:t>
            </a:r>
          </a:p>
        </p:txBody>
      </p:sp>
      <p:sp>
        <p:nvSpPr>
          <p:cNvPr id="331784" name="Text Box 8">
            <a:extLst>
              <a:ext uri="{FF2B5EF4-FFF2-40B4-BE49-F238E27FC236}">
                <a16:creationId xmlns:a16="http://schemas.microsoft.com/office/drawing/2014/main" id="{A4F2F6FB-2170-4E13-F0DE-D7A41EF0E163}"/>
              </a:ext>
            </a:extLst>
          </p:cNvPr>
          <p:cNvSpPr txBox="1">
            <a:spLocks noChangeArrowheads="1"/>
          </p:cNvSpPr>
          <p:nvPr/>
        </p:nvSpPr>
        <p:spPr bwMode="auto">
          <a:xfrm>
            <a:off x="4686300" y="3486150"/>
            <a:ext cx="160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Galileo Galilei</a:t>
            </a:r>
          </a:p>
        </p:txBody>
      </p:sp>
      <p:sp>
        <p:nvSpPr>
          <p:cNvPr id="331785" name="Text Box 9">
            <a:extLst>
              <a:ext uri="{FF2B5EF4-FFF2-40B4-BE49-F238E27FC236}">
                <a16:creationId xmlns:a16="http://schemas.microsoft.com/office/drawing/2014/main" id="{1607FFF2-868E-6126-49C2-2D4583DFB242}"/>
              </a:ext>
            </a:extLst>
          </p:cNvPr>
          <p:cNvSpPr txBox="1">
            <a:spLocks noChangeArrowheads="1"/>
          </p:cNvSpPr>
          <p:nvPr/>
        </p:nvSpPr>
        <p:spPr bwMode="auto">
          <a:xfrm>
            <a:off x="447675" y="5410200"/>
            <a:ext cx="189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March 29, 2001</a:t>
            </a:r>
          </a:p>
        </p:txBody>
      </p:sp>
      <p:sp>
        <p:nvSpPr>
          <p:cNvPr id="331786" name="Text Box 10">
            <a:extLst>
              <a:ext uri="{FF2B5EF4-FFF2-40B4-BE49-F238E27FC236}">
                <a16:creationId xmlns:a16="http://schemas.microsoft.com/office/drawing/2014/main" id="{403385DB-79DB-555F-D06C-5B96E500D80C}"/>
              </a:ext>
            </a:extLst>
          </p:cNvPr>
          <p:cNvSpPr txBox="1">
            <a:spLocks noChangeArrowheads="1"/>
          </p:cNvSpPr>
          <p:nvPr/>
        </p:nvSpPr>
        <p:spPr bwMode="auto">
          <a:xfrm>
            <a:off x="2447925" y="5400675"/>
            <a:ext cx="189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January 7, 2005</a:t>
            </a:r>
          </a:p>
        </p:txBody>
      </p:sp>
      <p:pic>
        <p:nvPicPr>
          <p:cNvPr id="331787" name="Picture 11">
            <a:extLst>
              <a:ext uri="{FF2B5EF4-FFF2-40B4-BE49-F238E27FC236}">
                <a16:creationId xmlns:a16="http://schemas.microsoft.com/office/drawing/2014/main" id="{C4B74DFB-62AB-FE4A-EFE7-D9A913887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0" y="4033838"/>
            <a:ext cx="14287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1788" name="Picture 12">
            <a:extLst>
              <a:ext uri="{FF2B5EF4-FFF2-40B4-BE49-F238E27FC236}">
                <a16:creationId xmlns:a16="http://schemas.microsoft.com/office/drawing/2014/main" id="{FF9DCCD3-E686-A8DE-81F8-38F1741A5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048125"/>
            <a:ext cx="26860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1789" name="Picture 13">
            <a:extLst>
              <a:ext uri="{FF2B5EF4-FFF2-40B4-BE49-F238E27FC236}">
                <a16:creationId xmlns:a16="http://schemas.microsoft.com/office/drawing/2014/main" id="{BA61BADC-F8DF-41B0-F092-17CA9A9A9DB9}"/>
              </a:ext>
            </a:extLst>
          </p:cNvP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863725" y="3914775"/>
            <a:ext cx="8794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1790" name="Text Box 14">
            <a:extLst>
              <a:ext uri="{FF2B5EF4-FFF2-40B4-BE49-F238E27FC236}">
                <a16:creationId xmlns:a16="http://schemas.microsoft.com/office/drawing/2014/main" id="{760CF8C0-25A6-37E9-CAF0-092798DC33C5}"/>
              </a:ext>
            </a:extLst>
          </p:cNvPr>
          <p:cNvSpPr txBox="1">
            <a:spLocks noChangeArrowheads="1"/>
          </p:cNvSpPr>
          <p:nvPr/>
        </p:nvSpPr>
        <p:spPr bwMode="auto">
          <a:xfrm>
            <a:off x="2000250" y="4533900"/>
            <a:ext cx="647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200" b="1">
                <a:solidFill>
                  <a:srgbClr val="FFFF66"/>
                </a:solidFill>
              </a:rPr>
              <a:t>SOHO</a:t>
            </a:r>
          </a:p>
        </p:txBody>
      </p:sp>
      <p:sp>
        <p:nvSpPr>
          <p:cNvPr id="331791" name="Text Box 15">
            <a:extLst>
              <a:ext uri="{FF2B5EF4-FFF2-40B4-BE49-F238E27FC236}">
                <a16:creationId xmlns:a16="http://schemas.microsoft.com/office/drawing/2014/main" id="{C1ADBCBB-F8C0-C3B6-FCEE-111B6BD4C4BA}"/>
              </a:ext>
            </a:extLst>
          </p:cNvPr>
          <p:cNvSpPr txBox="1">
            <a:spLocks noChangeArrowheads="1"/>
          </p:cNvSpPr>
          <p:nvPr/>
        </p:nvSpPr>
        <p:spPr bwMode="auto">
          <a:xfrm>
            <a:off x="485775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200" b="1">
                <a:solidFill>
                  <a:srgbClr val="FFFF66"/>
                </a:solidFill>
              </a:rPr>
              <a:t>Rudolf Wolf 1816-1893</a:t>
            </a:r>
          </a:p>
        </p:txBody>
      </p:sp>
      <p:sp>
        <p:nvSpPr>
          <p:cNvPr id="331792" name="Text Box 16">
            <a:extLst>
              <a:ext uri="{FF2B5EF4-FFF2-40B4-BE49-F238E27FC236}">
                <a16:creationId xmlns:a16="http://schemas.microsoft.com/office/drawing/2014/main" id="{97A742D1-E76F-C6F9-947B-62694BE7FB22}"/>
              </a:ext>
            </a:extLst>
          </p:cNvPr>
          <p:cNvSpPr txBox="1">
            <a:spLocks noChangeArrowheads="1"/>
          </p:cNvSpPr>
          <p:nvPr/>
        </p:nvSpPr>
        <p:spPr bwMode="auto">
          <a:xfrm>
            <a:off x="6118225" y="5773738"/>
            <a:ext cx="153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en-US" sz="1400">
                <a:solidFill>
                  <a:srgbClr val="FFFF66"/>
                </a:solidFill>
              </a:rPr>
              <a:t>Wolf’s Telescope</a:t>
            </a:r>
          </a:p>
        </p:txBody>
      </p:sp>
      <p:sp>
        <p:nvSpPr>
          <p:cNvPr id="331793" name="Text Box 17">
            <a:extLst>
              <a:ext uri="{FF2B5EF4-FFF2-40B4-BE49-F238E27FC236}">
                <a16:creationId xmlns:a16="http://schemas.microsoft.com/office/drawing/2014/main" id="{7A365389-9AAF-F8FF-3E8E-F006A829DFAB}"/>
              </a:ext>
            </a:extLst>
          </p:cNvPr>
          <p:cNvSpPr txBox="1">
            <a:spLocks noChangeArrowheads="1"/>
          </p:cNvSpPr>
          <p:nvPr/>
        </p:nvSpPr>
        <p:spPr bwMode="auto">
          <a:xfrm>
            <a:off x="4114800" y="6105525"/>
            <a:ext cx="2647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400"/>
              <a:t>‘Compiler’ of Sunspot Number</a:t>
            </a:r>
          </a:p>
        </p:txBody>
      </p:sp>
      <p:sp>
        <p:nvSpPr>
          <p:cNvPr id="331794" name="Text Box 18">
            <a:extLst>
              <a:ext uri="{FF2B5EF4-FFF2-40B4-BE49-F238E27FC236}">
                <a16:creationId xmlns:a16="http://schemas.microsoft.com/office/drawing/2014/main" id="{4C7536ED-3C2A-2BC6-7D78-EE9B95B40289}"/>
              </a:ext>
            </a:extLst>
          </p:cNvPr>
          <p:cNvSpPr txBox="1">
            <a:spLocks noChangeArrowheads="1"/>
          </p:cNvSpPr>
          <p:nvPr/>
        </p:nvSpPr>
        <p:spPr bwMode="auto">
          <a:xfrm>
            <a:off x="6661150" y="6037263"/>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Still used today</a:t>
            </a:r>
          </a:p>
        </p:txBody>
      </p:sp>
      <p:sp>
        <p:nvSpPr>
          <p:cNvPr id="331795" name="Text Box 19">
            <a:extLst>
              <a:ext uri="{FF2B5EF4-FFF2-40B4-BE49-F238E27FC236}">
                <a16:creationId xmlns:a16="http://schemas.microsoft.com/office/drawing/2014/main" id="{861A3332-982E-0B0B-B351-D83B4D59FBE7}"/>
              </a:ext>
            </a:extLst>
          </p:cNvPr>
          <p:cNvSpPr txBox="1">
            <a:spLocks noChangeArrowheads="1"/>
          </p:cNvSpPr>
          <p:nvPr/>
        </p:nvSpPr>
        <p:spPr bwMode="auto">
          <a:xfrm>
            <a:off x="2981325" y="1990725"/>
            <a:ext cx="1304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400"/>
              <a:t>Galileo Galilei</a:t>
            </a:r>
          </a:p>
        </p:txBody>
      </p:sp>
      <p:sp>
        <p:nvSpPr>
          <p:cNvPr id="331796" name="Text Box 20">
            <a:extLst>
              <a:ext uri="{FF2B5EF4-FFF2-40B4-BE49-F238E27FC236}">
                <a16:creationId xmlns:a16="http://schemas.microsoft.com/office/drawing/2014/main" id="{18135CAE-BA47-FE19-2EC3-C118CAA8743C}"/>
              </a:ext>
            </a:extLst>
          </p:cNvPr>
          <p:cNvSpPr txBox="1">
            <a:spLocks noChangeArrowheads="1"/>
          </p:cNvSpPr>
          <p:nvPr/>
        </p:nvSpPr>
        <p:spPr bwMode="auto">
          <a:xfrm>
            <a:off x="304800" y="6153150"/>
            <a:ext cx="3667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Sunspots observed by Spacecraft</a:t>
            </a:r>
          </a:p>
        </p:txBody>
      </p:sp>
      <p:sp>
        <p:nvSpPr>
          <p:cNvPr id="331797" name="Text Box 21">
            <a:extLst>
              <a:ext uri="{FF2B5EF4-FFF2-40B4-BE49-F238E27FC236}">
                <a16:creationId xmlns:a16="http://schemas.microsoft.com/office/drawing/2014/main" id="{F59AB70C-1EB9-039E-47B8-0C6BE3C2ADB9}"/>
              </a:ext>
            </a:extLst>
          </p:cNvPr>
          <p:cNvSpPr txBox="1">
            <a:spLocks noChangeArrowheads="1"/>
          </p:cNvSpPr>
          <p:nvPr/>
        </p:nvSpPr>
        <p:spPr bwMode="auto">
          <a:xfrm>
            <a:off x="2771775" y="4124325"/>
            <a:ext cx="1133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Minimum</a:t>
            </a:r>
          </a:p>
        </p:txBody>
      </p:sp>
      <p:sp>
        <p:nvSpPr>
          <p:cNvPr id="331798" name="Text Box 22">
            <a:extLst>
              <a:ext uri="{FF2B5EF4-FFF2-40B4-BE49-F238E27FC236}">
                <a16:creationId xmlns:a16="http://schemas.microsoft.com/office/drawing/2014/main" id="{5246185D-81BD-E733-AD86-229BAFDE3143}"/>
              </a:ext>
            </a:extLst>
          </p:cNvPr>
          <p:cNvSpPr txBox="1">
            <a:spLocks noChangeArrowheads="1"/>
          </p:cNvSpPr>
          <p:nvPr/>
        </p:nvSpPr>
        <p:spPr bwMode="auto">
          <a:xfrm>
            <a:off x="762000" y="4143375"/>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Maximum</a:t>
            </a:r>
          </a:p>
        </p:txBody>
      </p:sp>
      <p:pic>
        <p:nvPicPr>
          <p:cNvPr id="331799" name="Picture 23">
            <a:extLst>
              <a:ext uri="{FF2B5EF4-FFF2-40B4-BE49-F238E27FC236}">
                <a16:creationId xmlns:a16="http://schemas.microsoft.com/office/drawing/2014/main" id="{7554E8C5-AB5C-2D30-3E8E-1C43FE5C21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8621" r="2873"/>
          <a:stretch>
            <a:fillRect/>
          </a:stretch>
        </p:blipFill>
        <p:spPr bwMode="auto">
          <a:xfrm>
            <a:off x="7713663" y="1600200"/>
            <a:ext cx="128905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1800" name="Text Box 24">
            <a:extLst>
              <a:ext uri="{FF2B5EF4-FFF2-40B4-BE49-F238E27FC236}">
                <a16:creationId xmlns:a16="http://schemas.microsoft.com/office/drawing/2014/main" id="{2E35DCEB-5816-0EA1-F6C7-D88384A2940F}"/>
              </a:ext>
            </a:extLst>
          </p:cNvPr>
          <p:cNvSpPr txBox="1">
            <a:spLocks noChangeArrowheads="1"/>
          </p:cNvSpPr>
          <p:nvPr/>
        </p:nvSpPr>
        <p:spPr bwMode="auto">
          <a:xfrm>
            <a:off x="6775450" y="3544888"/>
            <a:ext cx="1731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en-US" sz="1400">
                <a:solidFill>
                  <a:srgbClr val="FFFF66"/>
                </a:solidFill>
              </a:rPr>
              <a:t>Galileo’s Telescope</a:t>
            </a:r>
          </a:p>
        </p:txBody>
      </p:sp>
      <p:sp>
        <p:nvSpPr>
          <p:cNvPr id="331801" name="Text Box 25">
            <a:extLst>
              <a:ext uri="{FF2B5EF4-FFF2-40B4-BE49-F238E27FC236}">
                <a16:creationId xmlns:a16="http://schemas.microsoft.com/office/drawing/2014/main" id="{8C0715EB-07CB-8C57-BB1B-577AED89B786}"/>
              </a:ext>
            </a:extLst>
          </p:cNvPr>
          <p:cNvSpPr txBox="1">
            <a:spLocks noChangeArrowheads="1"/>
          </p:cNvSpPr>
          <p:nvPr/>
        </p:nvSpPr>
        <p:spPr bwMode="auto">
          <a:xfrm>
            <a:off x="1485900" y="952500"/>
            <a:ext cx="633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We have observed sunspots with telescopes for 400+ years</a:t>
            </a:r>
          </a:p>
        </p:txBody>
      </p:sp>
      <p:sp>
        <p:nvSpPr>
          <p:cNvPr id="331802" name="Text Box 26">
            <a:extLst>
              <a:ext uri="{FF2B5EF4-FFF2-40B4-BE49-F238E27FC236}">
                <a16:creationId xmlns:a16="http://schemas.microsoft.com/office/drawing/2014/main" id="{2987BB3A-5D9D-9B2E-0CFB-59C7F377F4AC}"/>
              </a:ext>
            </a:extLst>
          </p:cNvPr>
          <p:cNvSpPr txBox="1">
            <a:spLocks noChangeArrowheads="1"/>
          </p:cNvSpPr>
          <p:nvPr/>
        </p:nvSpPr>
        <p:spPr bwMode="auto">
          <a:xfrm>
            <a:off x="590550" y="6362700"/>
            <a:ext cx="7972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t>The sunspot number is always determined using small telescopes</a:t>
            </a:r>
          </a:p>
        </p:txBody>
      </p:sp>
      <p:pic>
        <p:nvPicPr>
          <p:cNvPr id="331803" name="Picture 27">
            <a:extLst>
              <a:ext uri="{FF2B5EF4-FFF2-40B4-BE49-F238E27FC236}">
                <a16:creationId xmlns:a16="http://schemas.microsoft.com/office/drawing/2014/main" id="{5D721899-07EA-E61B-820F-45E31C8B70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48744"/>
          <a:stretch>
            <a:fillRect/>
          </a:stretch>
        </p:blipFill>
        <p:spPr bwMode="auto">
          <a:xfrm>
            <a:off x="153988" y="1846263"/>
            <a:ext cx="2451100" cy="194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1804" name="Text Box 28">
            <a:extLst>
              <a:ext uri="{FF2B5EF4-FFF2-40B4-BE49-F238E27FC236}">
                <a16:creationId xmlns:a16="http://schemas.microsoft.com/office/drawing/2014/main" id="{B63CF6F9-2015-64AA-7DBB-EBA907936FC8}"/>
              </a:ext>
            </a:extLst>
          </p:cNvPr>
          <p:cNvSpPr txBox="1">
            <a:spLocks noChangeArrowheads="1"/>
          </p:cNvSpPr>
          <p:nvPr/>
        </p:nvSpPr>
        <p:spPr bwMode="auto">
          <a:xfrm>
            <a:off x="412750" y="3263900"/>
            <a:ext cx="17399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Thomas Hariott 1610</a:t>
            </a:r>
          </a:p>
        </p:txBody>
      </p:sp>
      <p:sp>
        <p:nvSpPr>
          <p:cNvPr id="331805" name="Text Box 29">
            <a:extLst>
              <a:ext uri="{FF2B5EF4-FFF2-40B4-BE49-F238E27FC236}">
                <a16:creationId xmlns:a16="http://schemas.microsoft.com/office/drawing/2014/main" id="{01156C88-2E87-06C5-0B3A-CEE3F3695A5C}"/>
              </a:ext>
            </a:extLst>
          </p:cNvPr>
          <p:cNvSpPr txBox="1">
            <a:spLocks noChangeArrowheads="1"/>
          </p:cNvSpPr>
          <p:nvPr/>
        </p:nvSpPr>
        <p:spPr bwMode="auto">
          <a:xfrm>
            <a:off x="3762375" y="2600325"/>
            <a:ext cx="800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Groups</a:t>
            </a:r>
          </a:p>
        </p:txBody>
      </p:sp>
      <p:sp>
        <p:nvSpPr>
          <p:cNvPr id="331806" name="Line 30">
            <a:extLst>
              <a:ext uri="{FF2B5EF4-FFF2-40B4-BE49-F238E27FC236}">
                <a16:creationId xmlns:a16="http://schemas.microsoft.com/office/drawing/2014/main" id="{4E0F1CDA-D52E-A109-DC09-4D43A5C1CC89}"/>
              </a:ext>
            </a:extLst>
          </p:cNvPr>
          <p:cNvSpPr>
            <a:spLocks noChangeShapeType="1"/>
          </p:cNvSpPr>
          <p:nvPr/>
        </p:nvSpPr>
        <p:spPr bwMode="auto">
          <a:xfrm flipH="1">
            <a:off x="1866900" y="3535363"/>
            <a:ext cx="1158875" cy="990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99CA-E93E-75B2-5668-658892E65EB9}"/>
              </a:ext>
            </a:extLst>
          </p:cNvPr>
          <p:cNvSpPr>
            <a:spLocks noGrp="1"/>
          </p:cNvSpPr>
          <p:nvPr>
            <p:ph type="title"/>
          </p:nvPr>
        </p:nvSpPr>
        <p:spPr/>
        <p:txBody>
          <a:bodyPr/>
          <a:lstStyle/>
          <a:p>
            <a:r>
              <a:rPr lang="en-US" dirty="0"/>
              <a:t>Raw Database Format</a:t>
            </a:r>
          </a:p>
        </p:txBody>
      </p:sp>
      <p:sp>
        <p:nvSpPr>
          <p:cNvPr id="4" name="Slide Number Placeholder 3">
            <a:extLst>
              <a:ext uri="{FF2B5EF4-FFF2-40B4-BE49-F238E27FC236}">
                <a16:creationId xmlns:a16="http://schemas.microsoft.com/office/drawing/2014/main" id="{5AD07D28-4A3C-A0CA-0547-73D455D8DBA0}"/>
              </a:ext>
            </a:extLst>
          </p:cNvPr>
          <p:cNvSpPr>
            <a:spLocks noGrp="1"/>
          </p:cNvSpPr>
          <p:nvPr>
            <p:ph type="sldNum" sz="quarter" idx="12"/>
          </p:nvPr>
        </p:nvSpPr>
        <p:spPr/>
        <p:txBody>
          <a:bodyPr/>
          <a:lstStyle/>
          <a:p>
            <a:fld id="{45F1DBCD-6744-4E6C-92F3-70C3ED2EFD88}" type="slidenum">
              <a:rPr lang="en-US" altLang="en-US" smtClean="0"/>
              <a:pPr/>
              <a:t>20</a:t>
            </a:fld>
            <a:endParaRPr lang="en-US" altLang="en-US"/>
          </a:p>
        </p:txBody>
      </p:sp>
      <p:sp>
        <p:nvSpPr>
          <p:cNvPr id="6" name="TextBox 5">
            <a:extLst>
              <a:ext uri="{FF2B5EF4-FFF2-40B4-BE49-F238E27FC236}">
                <a16:creationId xmlns:a16="http://schemas.microsoft.com/office/drawing/2014/main" id="{E64CFB6E-448E-F4FB-4C07-FCC619661FCA}"/>
              </a:ext>
            </a:extLst>
          </p:cNvPr>
          <p:cNvSpPr txBox="1"/>
          <p:nvPr/>
        </p:nvSpPr>
        <p:spPr>
          <a:xfrm>
            <a:off x="894303" y="1537397"/>
            <a:ext cx="4185139" cy="4154984"/>
          </a:xfrm>
          <a:prstGeom prst="rect">
            <a:avLst/>
          </a:prstGeom>
          <a:noFill/>
        </p:spPr>
        <p:txBody>
          <a:bodyPr wrap="square">
            <a:spAutoFit/>
          </a:bodyPr>
          <a:lstStyle/>
          <a:p>
            <a:r>
              <a:rPr lang="en-US" sz="1200" dirty="0">
                <a:latin typeface="Lucida Console" panose="020B0609040504020204" pitchFamily="49" charset="0"/>
              </a:rPr>
              <a:t>1984    4       24      659     1       3</a:t>
            </a:r>
          </a:p>
          <a:p>
            <a:r>
              <a:rPr lang="en-US" sz="1200" dirty="0">
                <a:latin typeface="Lucida Console" panose="020B0609040504020204" pitchFamily="49" charset="0"/>
              </a:rPr>
              <a:t>1984    4       24      671     1       4</a:t>
            </a:r>
          </a:p>
          <a:p>
            <a:r>
              <a:rPr lang="en-US" sz="1200" dirty="0">
                <a:latin typeface="Lucida Console" panose="020B0609040504020204" pitchFamily="49" charset="0"/>
              </a:rPr>
              <a:t>1984    4       24      681     1       5</a:t>
            </a:r>
          </a:p>
          <a:p>
            <a:r>
              <a:rPr lang="en-US" sz="1200" dirty="0">
                <a:latin typeface="Lucida Console" panose="020B0609040504020204" pitchFamily="49" charset="0"/>
              </a:rPr>
              <a:t>1984    4       24      685     1       3</a:t>
            </a:r>
          </a:p>
          <a:p>
            <a:r>
              <a:rPr lang="en-US" sz="1200" dirty="0">
                <a:latin typeface="Lucida Console" panose="020B0609040504020204" pitchFamily="49" charset="0"/>
              </a:rPr>
              <a:t>1984    4       24      688     1       5</a:t>
            </a:r>
          </a:p>
          <a:p>
            <a:r>
              <a:rPr lang="en-US" sz="1200" dirty="0">
                <a:latin typeface="Lucida Console" panose="020B0609040504020204" pitchFamily="49" charset="0"/>
              </a:rPr>
              <a:t>1984    4       24      693     1       5</a:t>
            </a:r>
          </a:p>
          <a:p>
            <a:r>
              <a:rPr lang="en-US" sz="1200" dirty="0">
                <a:latin typeface="Lucida Console" panose="020B0609040504020204" pitchFamily="49" charset="0"/>
              </a:rPr>
              <a:t>1984    4       24      696     1       6</a:t>
            </a:r>
          </a:p>
          <a:p>
            <a:r>
              <a:rPr lang="en-US" sz="1200" dirty="0">
                <a:latin typeface="Lucida Console" panose="020B0609040504020204" pitchFamily="49" charset="0"/>
              </a:rPr>
              <a:t>1984    4       24      697     1       6</a:t>
            </a:r>
          </a:p>
          <a:p>
            <a:r>
              <a:rPr lang="en-US" sz="1200" dirty="0">
                <a:latin typeface="Lucida Console" panose="020B0609040504020204" pitchFamily="49" charset="0"/>
              </a:rPr>
              <a:t>1984    4       24      701     1       6</a:t>
            </a:r>
          </a:p>
          <a:p>
            <a:r>
              <a:rPr lang="en-US" sz="1200" dirty="0">
                <a:latin typeface="Lucida Console" panose="020B0609040504020204" pitchFamily="49" charset="0"/>
              </a:rPr>
              <a:t>1984    4       24      702     1       5</a:t>
            </a:r>
          </a:p>
          <a:p>
            <a:endParaRPr lang="en-US" sz="1200" dirty="0">
              <a:latin typeface="Lucida Console" panose="020B0609040504020204" pitchFamily="49" charset="0"/>
            </a:endParaRPr>
          </a:p>
          <a:p>
            <a:r>
              <a:rPr lang="en-US" sz="1200" dirty="0">
                <a:latin typeface="Lucida Console" panose="020B0609040504020204" pitchFamily="49" charset="0"/>
              </a:rPr>
              <a:t>1837    6        9      279     1       7</a:t>
            </a:r>
          </a:p>
          <a:p>
            <a:r>
              <a:rPr lang="en-US" sz="1200" dirty="0">
                <a:latin typeface="Lucida Console" panose="020B0609040504020204" pitchFamily="49" charset="0"/>
              </a:rPr>
              <a:t>1837    6       10        0     0      -1</a:t>
            </a:r>
          </a:p>
          <a:p>
            <a:r>
              <a:rPr lang="en-US" sz="1200" dirty="0">
                <a:latin typeface="Lucida Console" panose="020B0609040504020204" pitchFamily="49" charset="0"/>
              </a:rPr>
              <a:t>1837    6       11        0     0      -1</a:t>
            </a:r>
          </a:p>
          <a:p>
            <a:r>
              <a:rPr lang="en-US" sz="1200" dirty="0">
                <a:latin typeface="Lucida Console" panose="020B0609040504020204" pitchFamily="49" charset="0"/>
              </a:rPr>
              <a:t>1837    6       12      279     1       8</a:t>
            </a:r>
          </a:p>
          <a:p>
            <a:r>
              <a:rPr lang="en-US" sz="1200" dirty="0">
                <a:latin typeface="Lucida Console" panose="020B0609040504020204" pitchFamily="49" charset="0"/>
              </a:rPr>
              <a:t>1837    6       13      279     1       8</a:t>
            </a:r>
          </a:p>
          <a:p>
            <a:r>
              <a:rPr lang="en-US" sz="1200" dirty="0">
                <a:latin typeface="Lucida Console" panose="020B0609040504020204" pitchFamily="49" charset="0"/>
              </a:rPr>
              <a:t>1837    6       14        0     0      -1</a:t>
            </a:r>
          </a:p>
          <a:p>
            <a:r>
              <a:rPr lang="en-US" sz="1200" dirty="0">
                <a:latin typeface="Lucida Console" panose="020B0609040504020204" pitchFamily="49" charset="0"/>
              </a:rPr>
              <a:t>1837    6       15      279     1       7</a:t>
            </a:r>
          </a:p>
          <a:p>
            <a:r>
              <a:rPr lang="en-US" sz="1200" dirty="0">
                <a:latin typeface="Lucida Console" panose="020B0609040504020204" pitchFamily="49" charset="0"/>
              </a:rPr>
              <a:t>1837    6       15      280     1       9</a:t>
            </a:r>
          </a:p>
          <a:p>
            <a:r>
              <a:rPr lang="en-US" sz="1200" dirty="0">
                <a:latin typeface="Lucida Console" panose="020B0609040504020204" pitchFamily="49" charset="0"/>
              </a:rPr>
              <a:t>1837    6       16        0     0      -1</a:t>
            </a:r>
          </a:p>
          <a:p>
            <a:r>
              <a:rPr lang="en-US" sz="1200" dirty="0">
                <a:latin typeface="Lucida Console" panose="020B0609040504020204" pitchFamily="49" charset="0"/>
              </a:rPr>
              <a:t>1837    6       17      279     1       6</a:t>
            </a:r>
          </a:p>
          <a:p>
            <a:r>
              <a:rPr lang="en-US" sz="1200" dirty="0">
                <a:latin typeface="Lucida Console" panose="020B0609040504020204" pitchFamily="49" charset="0"/>
              </a:rPr>
              <a:t>1837    6       18      274     1       9</a:t>
            </a:r>
          </a:p>
        </p:txBody>
      </p:sp>
      <p:sp>
        <p:nvSpPr>
          <p:cNvPr id="3" name="TextBox 2">
            <a:extLst>
              <a:ext uri="{FF2B5EF4-FFF2-40B4-BE49-F238E27FC236}">
                <a16:creationId xmlns:a16="http://schemas.microsoft.com/office/drawing/2014/main" id="{4355124F-6B59-3189-8B98-15106F5C0DC7}"/>
              </a:ext>
            </a:extLst>
          </p:cNvPr>
          <p:cNvSpPr txBox="1"/>
          <p:nvPr/>
        </p:nvSpPr>
        <p:spPr>
          <a:xfrm>
            <a:off x="5315578" y="1668026"/>
            <a:ext cx="3175279" cy="3970318"/>
          </a:xfrm>
          <a:prstGeom prst="rect">
            <a:avLst/>
          </a:prstGeom>
          <a:noFill/>
        </p:spPr>
        <p:txBody>
          <a:bodyPr wrap="square" rtlCol="0">
            <a:spAutoFit/>
          </a:bodyPr>
          <a:lstStyle/>
          <a:p>
            <a:r>
              <a:rPr lang="en-US" dirty="0"/>
              <a:t>The records [“lines”] refer to one observation by a given observer:</a:t>
            </a:r>
          </a:p>
          <a:p>
            <a:endParaRPr lang="en-US" dirty="0"/>
          </a:p>
          <a:p>
            <a:r>
              <a:rPr lang="en-US" dirty="0"/>
              <a:t>   Year</a:t>
            </a:r>
          </a:p>
          <a:p>
            <a:r>
              <a:rPr lang="en-US" dirty="0"/>
              <a:t>   Month</a:t>
            </a:r>
          </a:p>
          <a:p>
            <a:r>
              <a:rPr lang="en-US" dirty="0"/>
              <a:t>   Day (Gregorian Calendar)</a:t>
            </a:r>
          </a:p>
          <a:p>
            <a:r>
              <a:rPr lang="en-US" dirty="0"/>
              <a:t>   Observer ID</a:t>
            </a:r>
          </a:p>
          <a:p>
            <a:r>
              <a:rPr lang="en-US" dirty="0"/>
              <a:t>   Flag</a:t>
            </a:r>
          </a:p>
          <a:p>
            <a:r>
              <a:rPr lang="en-US" dirty="0"/>
              <a:t>   Group Count</a:t>
            </a:r>
          </a:p>
          <a:p>
            <a:endParaRPr lang="en-US" dirty="0"/>
          </a:p>
          <a:p>
            <a:r>
              <a:rPr lang="en-US" dirty="0"/>
              <a:t>Missing data have a flag of ‘0’ and a group count of ‘-1’</a:t>
            </a:r>
          </a:p>
          <a:p>
            <a:r>
              <a:rPr lang="en-US" dirty="0"/>
              <a:t>or simply a missing record</a:t>
            </a:r>
          </a:p>
        </p:txBody>
      </p:sp>
      <p:sp>
        <p:nvSpPr>
          <p:cNvPr id="5" name="TextBox 4">
            <a:extLst>
              <a:ext uri="{FF2B5EF4-FFF2-40B4-BE49-F238E27FC236}">
                <a16:creationId xmlns:a16="http://schemas.microsoft.com/office/drawing/2014/main" id="{0489D61C-2AED-0DDC-ECDC-58CF8D3FA730}"/>
              </a:ext>
            </a:extLst>
          </p:cNvPr>
          <p:cNvSpPr txBox="1"/>
          <p:nvPr/>
        </p:nvSpPr>
        <p:spPr>
          <a:xfrm>
            <a:off x="1029956" y="5943600"/>
            <a:ext cx="7470949" cy="646331"/>
          </a:xfrm>
          <a:prstGeom prst="rect">
            <a:avLst/>
          </a:prstGeom>
          <a:noFill/>
        </p:spPr>
        <p:txBody>
          <a:bodyPr wrap="square" rtlCol="0">
            <a:spAutoFit/>
          </a:bodyPr>
          <a:lstStyle/>
          <a:p>
            <a:r>
              <a:rPr lang="en-US" dirty="0"/>
              <a:t>The data can be in any order, i.e., not necessarily sorted in time. New data can simply be added to the bottom of the database.</a:t>
            </a:r>
          </a:p>
        </p:txBody>
      </p:sp>
    </p:spTree>
    <p:extLst>
      <p:ext uri="{BB962C8B-B14F-4D97-AF65-F5344CB8AC3E}">
        <p14:creationId xmlns:p14="http://schemas.microsoft.com/office/powerpoint/2010/main" val="2374019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347EF-9682-C4B5-5022-9FF2988C3212}"/>
              </a:ext>
            </a:extLst>
          </p:cNvPr>
          <p:cNvSpPr>
            <a:spLocks noGrp="1"/>
          </p:cNvSpPr>
          <p:nvPr>
            <p:ph type="title"/>
          </p:nvPr>
        </p:nvSpPr>
        <p:spPr>
          <a:xfrm>
            <a:off x="4948812" y="274638"/>
            <a:ext cx="4044461" cy="1237639"/>
          </a:xfrm>
        </p:spPr>
        <p:txBody>
          <a:bodyPr/>
          <a:lstStyle/>
          <a:p>
            <a:r>
              <a:rPr lang="en-US" dirty="0"/>
              <a:t>Python 3.10</a:t>
            </a:r>
            <a:br>
              <a:rPr lang="en-US" dirty="0"/>
            </a:br>
            <a:r>
              <a:rPr lang="en-US" dirty="0"/>
              <a:t>with Spyder 5.2</a:t>
            </a:r>
          </a:p>
        </p:txBody>
      </p:sp>
      <p:sp>
        <p:nvSpPr>
          <p:cNvPr id="4" name="Slide Number Placeholder 3">
            <a:extLst>
              <a:ext uri="{FF2B5EF4-FFF2-40B4-BE49-F238E27FC236}">
                <a16:creationId xmlns:a16="http://schemas.microsoft.com/office/drawing/2014/main" id="{B8FF1C2F-85EC-9012-12B9-8B6FCE5B186D}"/>
              </a:ext>
            </a:extLst>
          </p:cNvPr>
          <p:cNvSpPr>
            <a:spLocks noGrp="1"/>
          </p:cNvSpPr>
          <p:nvPr>
            <p:ph type="sldNum" sz="quarter" idx="12"/>
          </p:nvPr>
        </p:nvSpPr>
        <p:spPr/>
        <p:txBody>
          <a:bodyPr/>
          <a:lstStyle/>
          <a:p>
            <a:fld id="{45F1DBCD-6744-4E6C-92F3-70C3ED2EFD88}" type="slidenum">
              <a:rPr lang="en-US" altLang="en-US" smtClean="0"/>
              <a:pPr/>
              <a:t>21</a:t>
            </a:fld>
            <a:endParaRPr lang="en-US" altLang="en-US" dirty="0"/>
          </a:p>
        </p:txBody>
      </p:sp>
      <p:sp>
        <p:nvSpPr>
          <p:cNvPr id="5" name="TextBox 4">
            <a:extLst>
              <a:ext uri="{FF2B5EF4-FFF2-40B4-BE49-F238E27FC236}">
                <a16:creationId xmlns:a16="http://schemas.microsoft.com/office/drawing/2014/main" id="{4FBB3143-DBBB-B0BB-A74F-CB700E2A1CCC}"/>
              </a:ext>
            </a:extLst>
          </p:cNvPr>
          <p:cNvSpPr txBox="1"/>
          <p:nvPr/>
        </p:nvSpPr>
        <p:spPr>
          <a:xfrm>
            <a:off x="351693" y="51049"/>
            <a:ext cx="4677507" cy="6863417"/>
          </a:xfrm>
          <a:prstGeom prst="rect">
            <a:avLst/>
          </a:prstGeom>
          <a:noFill/>
        </p:spPr>
        <p:txBody>
          <a:bodyPr wrap="square" rtlCol="0">
            <a:spAutoFit/>
          </a:bodyPr>
          <a:lstStyle/>
          <a:p>
            <a:r>
              <a:rPr lang="en-US" sz="1000" dirty="0">
                <a:latin typeface="Lucida Console" panose="020B0609040504020204" pitchFamily="49" charset="0"/>
              </a:rPr>
              <a:t># -*- coding: utf-8 -*-</a:t>
            </a:r>
          </a:p>
          <a:p>
            <a:r>
              <a:rPr lang="en-US" sz="1000" dirty="0">
                <a:latin typeface="Lucida Console" panose="020B0609040504020204" pitchFamily="49" charset="0"/>
              </a:rPr>
              <a:t>"""</a:t>
            </a:r>
          </a:p>
          <a:p>
            <a:r>
              <a:rPr lang="en-US" sz="1000" dirty="0">
                <a:latin typeface="Lucida Console" panose="020B0609040504020204" pitchFamily="49" charset="0"/>
              </a:rPr>
              <a:t>Updated on Wed May 25 2922  Current version</a:t>
            </a:r>
          </a:p>
          <a:p>
            <a:r>
              <a:rPr lang="en-US" sz="1000" dirty="0">
                <a:latin typeface="Lucida Console" panose="020B0609040504020204" pitchFamily="49" charset="0"/>
              </a:rPr>
              <a:t>@author: Leif Svalgaard, Stanford University</a:t>
            </a:r>
          </a:p>
          <a:p>
            <a:r>
              <a:rPr lang="en-US" sz="1000" dirty="0">
                <a:latin typeface="Lucida Console" panose="020B0609040504020204" pitchFamily="49" charset="0"/>
              </a:rPr>
              <a:t>"""</a:t>
            </a:r>
          </a:p>
          <a:p>
            <a:endParaRPr lang="en-US" sz="800" dirty="0">
              <a:latin typeface="Lucida Console" panose="020B0609040504020204" pitchFamily="49" charset="0"/>
            </a:endParaRPr>
          </a:p>
          <a:p>
            <a:r>
              <a:rPr lang="en-US" sz="1000" dirty="0">
                <a:latin typeface="Lucida Console" panose="020B0609040504020204" pitchFamily="49" charset="0"/>
              </a:rPr>
              <a:t># </a:t>
            </a:r>
            <a:r>
              <a:rPr lang="en-US" sz="1000" dirty="0" err="1">
                <a:latin typeface="Lucida Console" panose="020B0609040504020204" pitchFamily="49" charset="0"/>
              </a:rPr>
              <a:t>pylint</a:t>
            </a:r>
            <a:r>
              <a:rPr lang="en-US" sz="1000" dirty="0">
                <a:latin typeface="Lucida Console" panose="020B0609040504020204" pitchFamily="49" charset="0"/>
              </a:rPr>
              <a:t>: disable=C0103,C0116,C0200,C0321,C0325,C0410</a:t>
            </a:r>
          </a:p>
          <a:p>
            <a:r>
              <a:rPr lang="en-US" sz="1000" dirty="0">
                <a:latin typeface="Lucida Console" panose="020B0609040504020204" pitchFamily="49" charset="0"/>
              </a:rPr>
              <a:t># </a:t>
            </a:r>
            <a:r>
              <a:rPr lang="en-US" sz="1000" dirty="0" err="1">
                <a:latin typeface="Lucida Console" panose="020B0609040504020204" pitchFamily="49" charset="0"/>
              </a:rPr>
              <a:t>pylint</a:t>
            </a:r>
            <a:r>
              <a:rPr lang="en-US" sz="1000" dirty="0">
                <a:latin typeface="Lucida Console" panose="020B0609040504020204" pitchFamily="49" charset="0"/>
              </a:rPr>
              <a:t>: disable=C0411,C0413,C0415,C1801</a:t>
            </a:r>
          </a:p>
          <a:p>
            <a:endParaRPr lang="en-US" sz="1000" dirty="0">
              <a:latin typeface="Lucida Console" panose="020B0609040504020204" pitchFamily="49" charset="0"/>
            </a:endParaRPr>
          </a:p>
          <a:p>
            <a:r>
              <a:rPr lang="en-US" sz="1000" dirty="0">
                <a:latin typeface="Lucida Console" panose="020B0609040504020204" pitchFamily="49" charset="0"/>
              </a:rPr>
              <a:t># </a:t>
            </a:r>
            <a:r>
              <a:rPr lang="en-US" sz="1000" dirty="0" err="1">
                <a:latin typeface="Lucida Console" panose="020B0609040504020204" pitchFamily="49" charset="0"/>
              </a:rPr>
              <a:t>pylint</a:t>
            </a:r>
            <a:r>
              <a:rPr lang="en-US" sz="1000" dirty="0">
                <a:latin typeface="Lucida Console" panose="020B0609040504020204" pitchFamily="49" charset="0"/>
              </a:rPr>
              <a:t>: disable=R0124,R0912,R0913,R0914,R0915,R1702</a:t>
            </a:r>
          </a:p>
          <a:p>
            <a:r>
              <a:rPr lang="en-US" sz="1000" dirty="0">
                <a:latin typeface="Lucida Console" panose="020B0609040504020204" pitchFamily="49" charset="0"/>
              </a:rPr>
              <a:t># </a:t>
            </a:r>
            <a:r>
              <a:rPr lang="en-US" sz="1000" dirty="0" err="1">
                <a:latin typeface="Lucida Console" panose="020B0609040504020204" pitchFamily="49" charset="0"/>
              </a:rPr>
              <a:t>pylint</a:t>
            </a:r>
            <a:r>
              <a:rPr lang="en-US" sz="1000" dirty="0">
                <a:latin typeface="Lucida Console" panose="020B0609040504020204" pitchFamily="49" charset="0"/>
              </a:rPr>
              <a:t>: disable=R1703,R1705,R1710,R1711,R1719,R1726</a:t>
            </a:r>
          </a:p>
          <a:p>
            <a:r>
              <a:rPr lang="en-US" sz="1000" dirty="0">
                <a:latin typeface="Lucida Console" panose="020B0609040504020204" pitchFamily="49" charset="0"/>
              </a:rPr>
              <a:t># </a:t>
            </a:r>
            <a:r>
              <a:rPr lang="en-US" sz="1000" dirty="0" err="1">
                <a:latin typeface="Lucida Console" panose="020B0609040504020204" pitchFamily="49" charset="0"/>
              </a:rPr>
              <a:t>pylint</a:t>
            </a:r>
            <a:r>
              <a:rPr lang="en-US" sz="1000" dirty="0">
                <a:latin typeface="Lucida Console" panose="020B0609040504020204" pitchFamily="49" charset="0"/>
              </a:rPr>
              <a:t>: disable=R1727,R1731,R1732</a:t>
            </a:r>
          </a:p>
          <a:p>
            <a:endParaRPr lang="en-US" sz="1000" dirty="0">
              <a:latin typeface="Lucida Console" panose="020B0609040504020204" pitchFamily="49" charset="0"/>
            </a:endParaRPr>
          </a:p>
          <a:p>
            <a:r>
              <a:rPr lang="en-US" sz="1000" dirty="0">
                <a:latin typeface="Lucida Console" panose="020B0609040504020204" pitchFamily="49" charset="0"/>
              </a:rPr>
              <a:t># </a:t>
            </a:r>
            <a:r>
              <a:rPr lang="en-US" sz="1000" dirty="0" err="1">
                <a:latin typeface="Lucida Console" panose="020B0609040504020204" pitchFamily="49" charset="0"/>
              </a:rPr>
              <a:t>pylint</a:t>
            </a:r>
            <a:r>
              <a:rPr lang="en-US" sz="1000" dirty="0">
                <a:latin typeface="Lucida Console" panose="020B0609040504020204" pitchFamily="49" charset="0"/>
              </a:rPr>
              <a:t>: disable=W0102,W0104,W0105,W0125,W0612,W0613</a:t>
            </a:r>
          </a:p>
          <a:p>
            <a:r>
              <a:rPr lang="en-US" sz="1000" dirty="0">
                <a:latin typeface="Lucida Console" panose="020B0609040504020204" pitchFamily="49" charset="0"/>
              </a:rPr>
              <a:t># </a:t>
            </a:r>
            <a:r>
              <a:rPr lang="en-US" sz="1000" dirty="0" err="1">
                <a:latin typeface="Lucida Console" panose="020B0609040504020204" pitchFamily="49" charset="0"/>
              </a:rPr>
              <a:t>pylint</a:t>
            </a:r>
            <a:r>
              <a:rPr lang="en-US" sz="1000" dirty="0">
                <a:latin typeface="Lucida Console" panose="020B0609040504020204" pitchFamily="49" charset="0"/>
              </a:rPr>
              <a:t>: disable=W0614,W0621,W0622,W0640,W0702,W0703</a:t>
            </a:r>
          </a:p>
          <a:p>
            <a:endParaRPr lang="en-US" sz="1000" dirty="0">
              <a:latin typeface="Lucida Console" panose="020B0609040504020204" pitchFamily="49" charset="0"/>
            </a:endParaRPr>
          </a:p>
          <a:p>
            <a:r>
              <a:rPr lang="en-US" sz="1000" dirty="0">
                <a:latin typeface="Lucida Console" panose="020B0609040504020204" pitchFamily="49" charset="0"/>
              </a:rPr>
              <a:t># </a:t>
            </a:r>
            <a:r>
              <a:rPr lang="en-US" sz="1000" dirty="0" err="1">
                <a:latin typeface="Lucida Console" panose="020B0609040504020204" pitchFamily="49" charset="0"/>
              </a:rPr>
              <a:t>pylint</a:t>
            </a:r>
            <a:r>
              <a:rPr lang="en-US" sz="1000" dirty="0">
                <a:latin typeface="Lucida Console" panose="020B0609040504020204" pitchFamily="49" charset="0"/>
              </a:rPr>
              <a:t>: disable=E1101,E1136,E1137,E1601</a:t>
            </a:r>
          </a:p>
          <a:p>
            <a:r>
              <a:rPr lang="en-US" sz="1000" dirty="0">
                <a:latin typeface="Lucida Console" panose="020B0609040504020204" pitchFamily="49" charset="0"/>
              </a:rPr>
              <a:t># The above complaints I ignore for good reasons</a:t>
            </a:r>
          </a:p>
          <a:p>
            <a:endParaRPr lang="en-US" sz="800" dirty="0">
              <a:latin typeface="Lucida Console" panose="020B0609040504020204" pitchFamily="49" charset="0"/>
            </a:endParaRPr>
          </a:p>
          <a:p>
            <a:r>
              <a:rPr lang="en-US" sz="1000" dirty="0">
                <a:latin typeface="Lucida Console" panose="020B0609040504020204" pitchFamily="49" charset="0"/>
              </a:rPr>
              <a:t>with open("BB-Set-</a:t>
            </a:r>
            <a:r>
              <a:rPr lang="en-US" sz="1000" dirty="0" err="1">
                <a:latin typeface="Lucida Console" panose="020B0609040504020204" pitchFamily="49" charset="0"/>
              </a:rPr>
              <a:t>Up.txt",'w</a:t>
            </a:r>
            <a:r>
              <a:rPr lang="en-US" sz="1000" dirty="0">
                <a:latin typeface="Lucida Console" panose="020B0609040504020204" pitchFamily="49" charset="0"/>
              </a:rPr>
              <a:t>') as BB:</a:t>
            </a:r>
          </a:p>
          <a:p>
            <a:r>
              <a:rPr lang="en-US" sz="1000" dirty="0">
                <a:latin typeface="Lucida Console" panose="020B0609040504020204" pitchFamily="49" charset="0"/>
              </a:rPr>
              <a:t>    """ To hold set up information.  """</a:t>
            </a:r>
          </a:p>
          <a:p>
            <a:r>
              <a:rPr lang="en-US" sz="1000" dirty="0">
                <a:latin typeface="Lucida Console" panose="020B0609040504020204" pitchFamily="49" charset="0"/>
              </a:rPr>
              <a:t>    Ref     = 279</a:t>
            </a:r>
          </a:p>
          <a:p>
            <a:r>
              <a:rPr lang="en-US" sz="1000" dirty="0">
                <a:latin typeface="Lucida Console" panose="020B0609040504020204" pitchFamily="49" charset="0"/>
              </a:rPr>
              <a:t>    </a:t>
            </a:r>
            <a:r>
              <a:rPr lang="en-US" sz="1000" dirty="0" err="1">
                <a:latin typeface="Lucida Console" panose="020B0609040504020204" pitchFamily="49" charset="0"/>
              </a:rPr>
              <a:t>fyear</a:t>
            </a:r>
            <a:r>
              <a:rPr lang="en-US" sz="1000" dirty="0">
                <a:latin typeface="Lucida Console" panose="020B0609040504020204" pitchFamily="49" charset="0"/>
              </a:rPr>
              <a:t>   = 1826; </a:t>
            </a:r>
            <a:r>
              <a:rPr lang="en-US" sz="1000" dirty="0" err="1">
                <a:latin typeface="Lucida Console" panose="020B0609040504020204" pitchFamily="49" charset="0"/>
              </a:rPr>
              <a:t>Fy</a:t>
            </a:r>
            <a:r>
              <a:rPr lang="en-US" sz="1000" dirty="0">
                <a:latin typeface="Lucida Console" panose="020B0609040504020204" pitchFamily="49" charset="0"/>
              </a:rPr>
              <a:t> = str(</a:t>
            </a:r>
            <a:r>
              <a:rPr lang="en-US" sz="1000" dirty="0" err="1">
                <a:latin typeface="Lucida Console" panose="020B0609040504020204" pitchFamily="49" charset="0"/>
              </a:rPr>
              <a:t>fyear</a:t>
            </a:r>
            <a:r>
              <a:rPr lang="en-US" sz="1000" dirty="0">
                <a:latin typeface="Lucida Console" panose="020B0609040504020204" pitchFamily="49" charset="0"/>
              </a:rPr>
              <a:t>)</a:t>
            </a:r>
          </a:p>
          <a:p>
            <a:r>
              <a:rPr lang="en-US" sz="1000" dirty="0">
                <a:latin typeface="Lucida Console" panose="020B0609040504020204" pitchFamily="49" charset="0"/>
              </a:rPr>
              <a:t>    </a:t>
            </a:r>
            <a:r>
              <a:rPr lang="en-US" sz="1000" dirty="0" err="1">
                <a:latin typeface="Lucida Console" panose="020B0609040504020204" pitchFamily="49" charset="0"/>
              </a:rPr>
              <a:t>tyear</a:t>
            </a:r>
            <a:r>
              <a:rPr lang="en-US" sz="1000" dirty="0">
                <a:latin typeface="Lucida Console" panose="020B0609040504020204" pitchFamily="49" charset="0"/>
              </a:rPr>
              <a:t>   = 1843 # top year</a:t>
            </a:r>
          </a:p>
          <a:p>
            <a:endParaRPr lang="en-US" sz="800" dirty="0">
              <a:latin typeface="Lucida Console" panose="020B0609040504020204" pitchFamily="49" charset="0"/>
            </a:endParaRPr>
          </a:p>
          <a:p>
            <a:r>
              <a:rPr lang="en-US" sz="1000" dirty="0">
                <a:latin typeface="Lucida Console" panose="020B0609040504020204" pitchFamily="49" charset="0"/>
              </a:rPr>
              <a:t>    </a:t>
            </a:r>
            <a:r>
              <a:rPr lang="en-US" sz="1000" dirty="0" err="1">
                <a:latin typeface="Lucida Console" panose="020B0609040504020204" pitchFamily="49" charset="0"/>
              </a:rPr>
              <a:t>dyear</a:t>
            </a:r>
            <a:r>
              <a:rPr lang="en-US" sz="1000" dirty="0">
                <a:latin typeface="Lucida Console" panose="020B0609040504020204" pitchFamily="49" charset="0"/>
              </a:rPr>
              <a:t>   = 1    # min years span</a:t>
            </a:r>
          </a:p>
          <a:p>
            <a:r>
              <a:rPr lang="en-US" sz="1000" dirty="0">
                <a:latin typeface="Lucida Console" panose="020B0609040504020204" pitchFamily="49" charset="0"/>
              </a:rPr>
              <a:t>    </a:t>
            </a:r>
            <a:r>
              <a:rPr lang="en-US" sz="1000" dirty="0" err="1">
                <a:latin typeface="Lucida Console" panose="020B0609040504020204" pitchFamily="49" charset="0"/>
              </a:rPr>
              <a:t>atLeast</a:t>
            </a:r>
            <a:r>
              <a:rPr lang="en-US" sz="1000" dirty="0">
                <a:latin typeface="Lucida Console" panose="020B0609040504020204" pitchFamily="49" charset="0"/>
              </a:rPr>
              <a:t> = 1    # at least that many days in the month</a:t>
            </a:r>
          </a:p>
          <a:p>
            <a:r>
              <a:rPr lang="en-US" sz="1000" dirty="0">
                <a:latin typeface="Lucida Console" panose="020B0609040504020204" pitchFamily="49" charset="0"/>
              </a:rPr>
              <a:t>    MinR2   = 0.80 # minimum coefficient of determination</a:t>
            </a:r>
          </a:p>
          <a:p>
            <a:r>
              <a:rPr lang="en-US" sz="1000" dirty="0">
                <a:latin typeface="Lucida Console" panose="020B0609040504020204" pitchFamily="49" charset="0"/>
              </a:rPr>
              <a:t>    spread  = 2.0  # spread control</a:t>
            </a:r>
          </a:p>
          <a:p>
            <a:r>
              <a:rPr lang="en-US" sz="1000" dirty="0">
                <a:latin typeface="Lucida Console" panose="020B0609040504020204" pitchFamily="49" charset="0"/>
              </a:rPr>
              <a:t>    In000   = 1    # include 000 as </a:t>
            </a:r>
            <a:r>
              <a:rPr lang="en-US" sz="1000" dirty="0" err="1">
                <a:latin typeface="Lucida Console" panose="020B0609040504020204" pitchFamily="49" charset="0"/>
              </a:rPr>
              <a:t>obs</a:t>
            </a:r>
            <a:r>
              <a:rPr lang="en-US" sz="1000" dirty="0">
                <a:latin typeface="Lucida Console" panose="020B0609040504020204" pitchFamily="49" charset="0"/>
              </a:rPr>
              <a:t>  if 1</a:t>
            </a:r>
          </a:p>
          <a:p>
            <a:r>
              <a:rPr lang="en-US" sz="1000" dirty="0">
                <a:latin typeface="Lucida Console" panose="020B0609040504020204" pitchFamily="49" charset="0"/>
              </a:rPr>
              <a:t>    </a:t>
            </a:r>
            <a:r>
              <a:rPr lang="en-US" sz="1000" dirty="0" err="1">
                <a:latin typeface="Lucida Console" panose="020B0609040504020204" pitchFamily="49" charset="0"/>
              </a:rPr>
              <a:t>OnlyRef</a:t>
            </a:r>
            <a:r>
              <a:rPr lang="en-US" sz="1000" dirty="0">
                <a:latin typeface="Lucida Console" panose="020B0609040504020204" pitchFamily="49" charset="0"/>
              </a:rPr>
              <a:t> </a:t>
            </a:r>
            <a:r>
              <a:rPr lang="en-US" sz="1000">
                <a:latin typeface="Lucida Console" panose="020B0609040504020204" pitchFamily="49" charset="0"/>
              </a:rPr>
              <a:t>= 0    </a:t>
            </a:r>
            <a:r>
              <a:rPr lang="en-US" sz="1000" dirty="0">
                <a:latin typeface="Lucida Console" panose="020B0609040504020204" pitchFamily="49" charset="0"/>
              </a:rPr>
              <a:t># Only get Ref series if 1</a:t>
            </a:r>
          </a:p>
          <a:p>
            <a:endParaRPr lang="en-US" sz="800" dirty="0">
              <a:latin typeface="Lucida Console" panose="020B0609040504020204" pitchFamily="49" charset="0"/>
            </a:endParaRPr>
          </a:p>
          <a:p>
            <a:r>
              <a:rPr lang="en-US" sz="1000" dirty="0">
                <a:latin typeface="Lucida Console" panose="020B0609040504020204" pitchFamily="49" charset="0"/>
              </a:rPr>
              <a:t>    Clean   = 1    # clean up if 1</a:t>
            </a:r>
          </a:p>
          <a:p>
            <a:r>
              <a:rPr lang="en-US" sz="1000" dirty="0">
                <a:latin typeface="Lucida Console" panose="020B0609040504020204" pitchFamily="49" charset="0"/>
              </a:rPr>
              <a:t>    Plot    = 1    # plot if 1</a:t>
            </a:r>
          </a:p>
          <a:p>
            <a:r>
              <a:rPr lang="en-US" sz="1000" dirty="0">
                <a:latin typeface="Lucida Console" panose="020B0609040504020204" pitchFamily="49" charset="0"/>
              </a:rPr>
              <a:t>    Show    = 1    # console output  if 1</a:t>
            </a:r>
          </a:p>
          <a:p>
            <a:r>
              <a:rPr lang="en-US" sz="1000" dirty="0">
                <a:latin typeface="Lucida Console" panose="020B0609040504020204" pitchFamily="49" charset="0"/>
              </a:rPr>
              <a:t>    </a:t>
            </a:r>
            <a:r>
              <a:rPr lang="en-US" sz="1000" dirty="0" err="1">
                <a:latin typeface="Lucida Console" panose="020B0609040504020204" pitchFamily="49" charset="0"/>
              </a:rPr>
              <a:t>OutDet</a:t>
            </a:r>
            <a:r>
              <a:rPr lang="en-US" sz="1000" dirty="0">
                <a:latin typeface="Lucida Console" panose="020B0609040504020204" pitchFamily="49" charset="0"/>
              </a:rPr>
              <a:t>  = 0    # outlier details if 1</a:t>
            </a:r>
          </a:p>
          <a:p>
            <a:r>
              <a:rPr lang="en-US" sz="1000" dirty="0">
                <a:latin typeface="Lucida Console" panose="020B0609040504020204" pitchFamily="49" charset="0"/>
              </a:rPr>
              <a:t>    Tag     = 'A'  # tag for name</a:t>
            </a:r>
          </a:p>
          <a:p>
            <a:endParaRPr lang="en-US" sz="800" dirty="0">
              <a:latin typeface="Lucida Console" panose="020B0609040504020204" pitchFamily="49" charset="0"/>
            </a:endParaRPr>
          </a:p>
          <a:p>
            <a:r>
              <a:rPr lang="en-US" sz="1000" dirty="0">
                <a:latin typeface="Lucida Console" panose="020B0609040504020204" pitchFamily="49" charset="0"/>
              </a:rPr>
              <a:t>    </a:t>
            </a:r>
            <a:r>
              <a:rPr lang="en-US" sz="1000" dirty="0" err="1">
                <a:latin typeface="Lucida Console" panose="020B0609040504020204" pitchFamily="49" charset="0"/>
              </a:rPr>
              <a:t>ManyObs</a:t>
            </a:r>
            <a:r>
              <a:rPr lang="en-US" sz="1000" dirty="0">
                <a:latin typeface="Lucida Console" panose="020B0609040504020204" pitchFamily="49" charset="0"/>
              </a:rPr>
              <a:t> = 1-OnlyRef</a:t>
            </a:r>
          </a:p>
          <a:p>
            <a:r>
              <a:rPr lang="en-US" sz="1000" dirty="0">
                <a:latin typeface="Lucida Console" panose="020B0609040504020204" pitchFamily="49" charset="0"/>
              </a:rPr>
              <a:t>    </a:t>
            </a:r>
            <a:r>
              <a:rPr lang="en-US" sz="1000" dirty="0" err="1">
                <a:latin typeface="Lucida Console" panose="020B0609040504020204" pitchFamily="49" charset="0"/>
              </a:rPr>
              <a:t>OutDet</a:t>
            </a:r>
            <a:r>
              <a:rPr lang="en-US" sz="1000" dirty="0">
                <a:latin typeface="Lucida Console" panose="020B0609040504020204" pitchFamily="49" charset="0"/>
              </a:rPr>
              <a:t> *= Show</a:t>
            </a:r>
          </a:p>
          <a:p>
            <a:endParaRPr lang="en-US" sz="1000" dirty="0">
              <a:latin typeface="Lucida Console" panose="020B0609040504020204" pitchFamily="49" charset="0"/>
            </a:endParaRPr>
          </a:p>
          <a:p>
            <a:r>
              <a:rPr lang="en-US" sz="1000" dirty="0">
                <a:latin typeface="Lucida Console" panose="020B0609040504020204" pitchFamily="49" charset="0"/>
              </a:rPr>
              <a:t>    print(</a:t>
            </a:r>
            <a:r>
              <a:rPr lang="en-US" sz="1000" dirty="0" err="1">
                <a:latin typeface="Lucida Console" panose="020B0609040504020204" pitchFamily="49" charset="0"/>
              </a:rPr>
              <a:t>Ref,fyear,tyear,dyear</a:t>
            </a:r>
            <a:r>
              <a:rPr lang="en-US" sz="1000" dirty="0">
                <a:latin typeface="Lucida Console" panose="020B0609040504020204" pitchFamily="49" charset="0"/>
              </a:rPr>
              <a:t>,</a:t>
            </a:r>
          </a:p>
          <a:p>
            <a:r>
              <a:rPr lang="en-US" sz="1000" dirty="0">
                <a:latin typeface="Lucida Console" panose="020B0609040504020204" pitchFamily="49" charset="0"/>
              </a:rPr>
              <a:t>          atLeast,MinR2,spread,In000,OnlyRef,</a:t>
            </a:r>
          </a:p>
          <a:p>
            <a:r>
              <a:rPr lang="en-US" sz="1000" dirty="0">
                <a:latin typeface="Lucida Console" panose="020B0609040504020204" pitchFamily="49" charset="0"/>
              </a:rPr>
              <a:t>          </a:t>
            </a:r>
            <a:r>
              <a:rPr lang="en-US" sz="1000" dirty="0" err="1">
                <a:latin typeface="Lucida Console" panose="020B0609040504020204" pitchFamily="49" charset="0"/>
              </a:rPr>
              <a:t>Clean,Plot,Show,OutDet</a:t>
            </a:r>
            <a:r>
              <a:rPr lang="en-US" sz="1000" dirty="0" err="1"/>
              <a:t>,Tag,file</a:t>
            </a:r>
            <a:r>
              <a:rPr lang="en-US" sz="1000" dirty="0"/>
              <a:t>=BB)</a:t>
            </a:r>
            <a:endParaRPr lang="en-US" sz="1000" dirty="0">
              <a:latin typeface="Lucida Console" panose="020B0609040504020204" pitchFamily="49" charset="0"/>
            </a:endParaRPr>
          </a:p>
        </p:txBody>
      </p:sp>
      <p:sp>
        <p:nvSpPr>
          <p:cNvPr id="6" name="TextBox 5">
            <a:extLst>
              <a:ext uri="{FF2B5EF4-FFF2-40B4-BE49-F238E27FC236}">
                <a16:creationId xmlns:a16="http://schemas.microsoft.com/office/drawing/2014/main" id="{C50DB080-3E03-8924-6DE6-C3342B3A6E53}"/>
              </a:ext>
            </a:extLst>
          </p:cNvPr>
          <p:cNvSpPr txBox="1"/>
          <p:nvPr/>
        </p:nvSpPr>
        <p:spPr>
          <a:xfrm>
            <a:off x="5250264" y="1862814"/>
            <a:ext cx="3436536" cy="4524315"/>
          </a:xfrm>
          <a:prstGeom prst="rect">
            <a:avLst/>
          </a:prstGeom>
          <a:noFill/>
        </p:spPr>
        <p:txBody>
          <a:bodyPr wrap="square" rtlCol="0">
            <a:spAutoFit/>
          </a:bodyPr>
          <a:lstStyle/>
          <a:p>
            <a:r>
              <a:rPr lang="en-US" sz="1600" dirty="0"/>
              <a:t>Design Criteria:</a:t>
            </a:r>
          </a:p>
          <a:p>
            <a:r>
              <a:rPr lang="en-US" sz="1600" dirty="0"/>
              <a:t>1: All in one file, so no issue with version control of dependencies</a:t>
            </a:r>
          </a:p>
          <a:p>
            <a:r>
              <a:rPr lang="en-US" sz="1600" dirty="0"/>
              <a:t>2: Avoid being ‘pythonic’ which impairs readability for non-python readers</a:t>
            </a:r>
          </a:p>
          <a:p>
            <a:r>
              <a:rPr lang="en-US" sz="1600" dirty="0"/>
              <a:t>3: Define functions and imports where they are used rather than all up front</a:t>
            </a:r>
          </a:p>
          <a:p>
            <a:r>
              <a:rPr lang="en-US" sz="1600" dirty="0"/>
              <a:t>4: Avoid sprawling and skinny constructs eating up screen space</a:t>
            </a:r>
          </a:p>
          <a:p>
            <a:r>
              <a:rPr lang="en-US" sz="1600" dirty="0"/>
              <a:t>5: Take advantage of (nearly) infinite (free) storage and (nearly) infinite processing speed</a:t>
            </a:r>
          </a:p>
          <a:p>
            <a:r>
              <a:rPr lang="en-US" sz="1600" dirty="0"/>
              <a:t>6: Minimize use of external libraries</a:t>
            </a:r>
          </a:p>
          <a:p>
            <a:r>
              <a:rPr lang="en-US" sz="1600" dirty="0"/>
              <a:t>7: Comment sparingly if at all</a:t>
            </a:r>
          </a:p>
          <a:p>
            <a:r>
              <a:rPr lang="en-US" sz="1600" dirty="0"/>
              <a:t>8: Use the least sophisticated code that gets it done</a:t>
            </a:r>
          </a:p>
        </p:txBody>
      </p:sp>
    </p:spTree>
    <p:extLst>
      <p:ext uri="{BB962C8B-B14F-4D97-AF65-F5344CB8AC3E}">
        <p14:creationId xmlns:p14="http://schemas.microsoft.com/office/powerpoint/2010/main" val="3465801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31AF-74B5-CF0A-2A2B-BFAC7558762A}"/>
              </a:ext>
            </a:extLst>
          </p:cNvPr>
          <p:cNvSpPr>
            <a:spLocks noGrp="1"/>
          </p:cNvSpPr>
          <p:nvPr>
            <p:ph type="title"/>
          </p:nvPr>
        </p:nvSpPr>
        <p:spPr>
          <a:xfrm>
            <a:off x="457200" y="136525"/>
            <a:ext cx="8229600" cy="568335"/>
          </a:xfrm>
        </p:spPr>
        <p:txBody>
          <a:bodyPr/>
          <a:lstStyle/>
          <a:p>
            <a:r>
              <a:rPr lang="en-US" dirty="0"/>
              <a:t>Outlier Elimination</a:t>
            </a:r>
          </a:p>
        </p:txBody>
      </p:sp>
      <p:sp>
        <p:nvSpPr>
          <p:cNvPr id="4" name="Slide Number Placeholder 3">
            <a:extLst>
              <a:ext uri="{FF2B5EF4-FFF2-40B4-BE49-F238E27FC236}">
                <a16:creationId xmlns:a16="http://schemas.microsoft.com/office/drawing/2014/main" id="{25CF8026-9ED6-BDEA-43F5-7E9111AC876A}"/>
              </a:ext>
            </a:extLst>
          </p:cNvPr>
          <p:cNvSpPr>
            <a:spLocks noGrp="1"/>
          </p:cNvSpPr>
          <p:nvPr>
            <p:ph type="sldNum" sz="quarter" idx="12"/>
          </p:nvPr>
        </p:nvSpPr>
        <p:spPr/>
        <p:txBody>
          <a:bodyPr/>
          <a:lstStyle/>
          <a:p>
            <a:fld id="{45F1DBCD-6744-4E6C-92F3-70C3ED2EFD88}" type="slidenum">
              <a:rPr lang="en-US" altLang="en-US" smtClean="0"/>
              <a:pPr/>
              <a:t>22</a:t>
            </a:fld>
            <a:endParaRPr lang="en-US" altLang="en-US"/>
          </a:p>
        </p:txBody>
      </p:sp>
      <p:pic>
        <p:nvPicPr>
          <p:cNvPr id="8" name="Picture 7">
            <a:extLst>
              <a:ext uri="{FF2B5EF4-FFF2-40B4-BE49-F238E27FC236}">
                <a16:creationId xmlns:a16="http://schemas.microsoft.com/office/drawing/2014/main" id="{03EDB2C0-6CBA-7D37-C84A-43F5C82E64A9}"/>
              </a:ext>
            </a:extLst>
          </p:cNvPr>
          <p:cNvPicPr>
            <a:picLocks noChangeAspect="1"/>
          </p:cNvPicPr>
          <p:nvPr/>
        </p:nvPicPr>
        <p:blipFill>
          <a:blip r:embed="rId2"/>
          <a:stretch>
            <a:fillRect/>
          </a:stretch>
        </p:blipFill>
        <p:spPr>
          <a:xfrm>
            <a:off x="707849" y="842973"/>
            <a:ext cx="6516356" cy="2726167"/>
          </a:xfrm>
          <a:prstGeom prst="rect">
            <a:avLst/>
          </a:prstGeom>
        </p:spPr>
      </p:pic>
      <p:pic>
        <p:nvPicPr>
          <p:cNvPr id="9" name="Picture 8" descr="Chart, line chart&#10;&#10;Description automatically generated">
            <a:extLst>
              <a:ext uri="{FF2B5EF4-FFF2-40B4-BE49-F238E27FC236}">
                <a16:creationId xmlns:a16="http://schemas.microsoft.com/office/drawing/2014/main" id="{518DD4E0-C0B2-B3E4-DD1F-C1AE83D1C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49" y="3569140"/>
            <a:ext cx="4114800" cy="2743200"/>
          </a:xfrm>
          <a:prstGeom prst="rect">
            <a:avLst/>
          </a:prstGeom>
        </p:spPr>
      </p:pic>
      <p:pic>
        <p:nvPicPr>
          <p:cNvPr id="10" name="Picture 9" descr="Chart, line chart&#10;&#10;Description automatically generated">
            <a:extLst>
              <a:ext uri="{FF2B5EF4-FFF2-40B4-BE49-F238E27FC236}">
                <a16:creationId xmlns:a16="http://schemas.microsoft.com/office/drawing/2014/main" id="{F643A468-7E71-6137-5A56-E9F210905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569140"/>
            <a:ext cx="4114800" cy="2743200"/>
          </a:xfrm>
          <a:prstGeom prst="rect">
            <a:avLst/>
          </a:prstGeom>
        </p:spPr>
      </p:pic>
      <p:sp>
        <p:nvSpPr>
          <p:cNvPr id="3" name="TextBox 2">
            <a:extLst>
              <a:ext uri="{FF2B5EF4-FFF2-40B4-BE49-F238E27FC236}">
                <a16:creationId xmlns:a16="http://schemas.microsoft.com/office/drawing/2014/main" id="{A1B9759E-9DF5-2949-A886-9D6C3A5C4913}"/>
              </a:ext>
            </a:extLst>
          </p:cNvPr>
          <p:cNvSpPr txBox="1"/>
          <p:nvPr/>
        </p:nvSpPr>
        <p:spPr>
          <a:xfrm>
            <a:off x="7410450" y="842973"/>
            <a:ext cx="1466850" cy="2585323"/>
          </a:xfrm>
          <a:prstGeom prst="rect">
            <a:avLst/>
          </a:prstGeom>
          <a:noFill/>
        </p:spPr>
        <p:txBody>
          <a:bodyPr wrap="square" rtlCol="0">
            <a:spAutoFit/>
          </a:bodyPr>
          <a:lstStyle/>
          <a:p>
            <a:r>
              <a:rPr lang="en-US" dirty="0"/>
              <a:t>The ‘spread’ parameter controls how </a:t>
            </a:r>
            <a:r>
              <a:rPr lang="en-US" dirty="0" err="1"/>
              <a:t>thight</a:t>
            </a:r>
            <a:r>
              <a:rPr lang="en-US" dirty="0"/>
              <a:t> the regression must be on order to identify outliers.</a:t>
            </a:r>
          </a:p>
        </p:txBody>
      </p:sp>
      <p:cxnSp>
        <p:nvCxnSpPr>
          <p:cNvPr id="6" name="Straight Arrow Connector 5">
            <a:extLst>
              <a:ext uri="{FF2B5EF4-FFF2-40B4-BE49-F238E27FC236}">
                <a16:creationId xmlns:a16="http://schemas.microsoft.com/office/drawing/2014/main" id="{0E6449D1-2B6E-45DD-FF70-674572810833}"/>
              </a:ext>
            </a:extLst>
          </p:cNvPr>
          <p:cNvCxnSpPr/>
          <p:nvPr/>
        </p:nvCxnSpPr>
        <p:spPr>
          <a:xfrm flipH="1">
            <a:off x="5662613" y="1104900"/>
            <a:ext cx="2262187" cy="1547813"/>
          </a:xfrm>
          <a:prstGeom prst="straightConnector1">
            <a:avLst/>
          </a:prstGeom>
          <a:ln w="127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C7CEFA-FE13-4897-8A9D-0765F44794DA}"/>
              </a:ext>
            </a:extLst>
          </p:cNvPr>
          <p:cNvSpPr txBox="1"/>
          <p:nvPr/>
        </p:nvSpPr>
        <p:spPr>
          <a:xfrm>
            <a:off x="2157413" y="6362700"/>
            <a:ext cx="1433512" cy="307777"/>
          </a:xfrm>
          <a:prstGeom prst="rect">
            <a:avLst/>
          </a:prstGeom>
          <a:noFill/>
        </p:spPr>
        <p:txBody>
          <a:bodyPr wrap="square" rtlCol="0">
            <a:spAutoFit/>
          </a:bodyPr>
          <a:lstStyle/>
          <a:p>
            <a:r>
              <a:rPr lang="en-US" sz="1400" dirty="0"/>
              <a:t>Spread = 1.0</a:t>
            </a:r>
          </a:p>
        </p:txBody>
      </p:sp>
      <p:sp>
        <p:nvSpPr>
          <p:cNvPr id="11" name="TextBox 10">
            <a:extLst>
              <a:ext uri="{FF2B5EF4-FFF2-40B4-BE49-F238E27FC236}">
                <a16:creationId xmlns:a16="http://schemas.microsoft.com/office/drawing/2014/main" id="{05D1832C-00A7-1433-0A8D-B5F07356AE16}"/>
              </a:ext>
            </a:extLst>
          </p:cNvPr>
          <p:cNvSpPr txBox="1"/>
          <p:nvPr/>
        </p:nvSpPr>
        <p:spPr>
          <a:xfrm>
            <a:off x="6076950" y="6362700"/>
            <a:ext cx="1433512" cy="307777"/>
          </a:xfrm>
          <a:prstGeom prst="rect">
            <a:avLst/>
          </a:prstGeom>
          <a:noFill/>
        </p:spPr>
        <p:txBody>
          <a:bodyPr wrap="square" rtlCol="0">
            <a:spAutoFit/>
          </a:bodyPr>
          <a:lstStyle/>
          <a:p>
            <a:r>
              <a:rPr lang="en-US" sz="1400" dirty="0"/>
              <a:t>Spread = 2.0</a:t>
            </a:r>
          </a:p>
        </p:txBody>
      </p:sp>
    </p:spTree>
    <p:extLst>
      <p:ext uri="{BB962C8B-B14F-4D97-AF65-F5344CB8AC3E}">
        <p14:creationId xmlns:p14="http://schemas.microsoft.com/office/powerpoint/2010/main" val="2139816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C869-B6AA-BD43-2B87-0976959B1E14}"/>
              </a:ext>
            </a:extLst>
          </p:cNvPr>
          <p:cNvSpPr>
            <a:spLocks noGrp="1"/>
          </p:cNvSpPr>
          <p:nvPr>
            <p:ph type="title"/>
          </p:nvPr>
        </p:nvSpPr>
        <p:spPr>
          <a:xfrm>
            <a:off x="547636" y="136525"/>
            <a:ext cx="8229600" cy="664883"/>
          </a:xfrm>
        </p:spPr>
        <p:txBody>
          <a:bodyPr/>
          <a:lstStyle/>
          <a:p>
            <a:r>
              <a:rPr lang="en-US" dirty="0"/>
              <a:t>Excel Spreadsheet for RGO BB</a:t>
            </a:r>
          </a:p>
        </p:txBody>
      </p:sp>
      <p:sp>
        <p:nvSpPr>
          <p:cNvPr id="3" name="Slide Number Placeholder 2">
            <a:extLst>
              <a:ext uri="{FF2B5EF4-FFF2-40B4-BE49-F238E27FC236}">
                <a16:creationId xmlns:a16="http://schemas.microsoft.com/office/drawing/2014/main" id="{386FBD29-C81B-EE06-D89C-3351DE5DF70D}"/>
              </a:ext>
            </a:extLst>
          </p:cNvPr>
          <p:cNvSpPr>
            <a:spLocks noGrp="1"/>
          </p:cNvSpPr>
          <p:nvPr>
            <p:ph type="sldNum" sz="quarter" idx="12"/>
          </p:nvPr>
        </p:nvSpPr>
        <p:spPr/>
        <p:txBody>
          <a:bodyPr/>
          <a:lstStyle/>
          <a:p>
            <a:fld id="{D1D5767A-BA53-419D-B2C3-2B5125B9C830}" type="slidenum">
              <a:rPr lang="en-US" altLang="en-US" smtClean="0"/>
              <a:pPr/>
              <a:t>23</a:t>
            </a:fld>
            <a:endParaRPr lang="en-US" altLang="en-US"/>
          </a:p>
        </p:txBody>
      </p:sp>
      <p:pic>
        <p:nvPicPr>
          <p:cNvPr id="11" name="Picture 10">
            <a:extLst>
              <a:ext uri="{FF2B5EF4-FFF2-40B4-BE49-F238E27FC236}">
                <a16:creationId xmlns:a16="http://schemas.microsoft.com/office/drawing/2014/main" id="{852899EC-89C0-38B7-A5CC-4FFF0EEA737F}"/>
              </a:ext>
            </a:extLst>
          </p:cNvPr>
          <p:cNvPicPr>
            <a:picLocks noChangeAspect="1"/>
          </p:cNvPicPr>
          <p:nvPr/>
        </p:nvPicPr>
        <p:blipFill>
          <a:blip r:embed="rId2"/>
          <a:stretch>
            <a:fillRect/>
          </a:stretch>
        </p:blipFill>
        <p:spPr>
          <a:xfrm>
            <a:off x="0" y="939521"/>
            <a:ext cx="9144000" cy="3452997"/>
          </a:xfrm>
          <a:prstGeom prst="rect">
            <a:avLst/>
          </a:prstGeom>
        </p:spPr>
      </p:pic>
      <p:pic>
        <p:nvPicPr>
          <p:cNvPr id="13" name="Picture 12">
            <a:extLst>
              <a:ext uri="{FF2B5EF4-FFF2-40B4-BE49-F238E27FC236}">
                <a16:creationId xmlns:a16="http://schemas.microsoft.com/office/drawing/2014/main" id="{EBD49B56-F1CD-A24A-C1B6-90862964A2F5}"/>
              </a:ext>
            </a:extLst>
          </p:cNvPr>
          <p:cNvPicPr>
            <a:picLocks noChangeAspect="1"/>
          </p:cNvPicPr>
          <p:nvPr/>
        </p:nvPicPr>
        <p:blipFill>
          <a:blip r:embed="rId3"/>
          <a:stretch>
            <a:fillRect/>
          </a:stretch>
        </p:blipFill>
        <p:spPr>
          <a:xfrm>
            <a:off x="0" y="4451903"/>
            <a:ext cx="9144000" cy="2269572"/>
          </a:xfrm>
          <a:prstGeom prst="rect">
            <a:avLst/>
          </a:prstGeom>
        </p:spPr>
      </p:pic>
    </p:spTree>
    <p:extLst>
      <p:ext uri="{BB962C8B-B14F-4D97-AF65-F5344CB8AC3E}">
        <p14:creationId xmlns:p14="http://schemas.microsoft.com/office/powerpoint/2010/main" val="153594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BD58-BAF8-43ED-C9F6-53FC3869AC74}"/>
              </a:ext>
            </a:extLst>
          </p:cNvPr>
          <p:cNvSpPr>
            <a:spLocks noGrp="1"/>
          </p:cNvSpPr>
          <p:nvPr>
            <p:ph type="title"/>
          </p:nvPr>
        </p:nvSpPr>
        <p:spPr/>
        <p:txBody>
          <a:bodyPr/>
          <a:lstStyle/>
          <a:p>
            <a:r>
              <a:rPr lang="en-US" dirty="0"/>
              <a:t>RGO and </a:t>
            </a:r>
            <a:r>
              <a:rPr lang="en-US" dirty="0" err="1"/>
              <a:t>Kanzelhöhe</a:t>
            </a:r>
            <a:endParaRPr lang="en-US" dirty="0"/>
          </a:p>
        </p:txBody>
      </p:sp>
      <p:sp>
        <p:nvSpPr>
          <p:cNvPr id="3" name="Slide Number Placeholder 2">
            <a:extLst>
              <a:ext uri="{FF2B5EF4-FFF2-40B4-BE49-F238E27FC236}">
                <a16:creationId xmlns:a16="http://schemas.microsoft.com/office/drawing/2014/main" id="{4100D9A9-9B49-0821-8121-25405F0E9DBE}"/>
              </a:ext>
            </a:extLst>
          </p:cNvPr>
          <p:cNvSpPr>
            <a:spLocks noGrp="1"/>
          </p:cNvSpPr>
          <p:nvPr>
            <p:ph type="sldNum" sz="quarter" idx="12"/>
          </p:nvPr>
        </p:nvSpPr>
        <p:spPr/>
        <p:txBody>
          <a:bodyPr/>
          <a:lstStyle/>
          <a:p>
            <a:fld id="{D1D5767A-BA53-419D-B2C3-2B5125B9C830}" type="slidenum">
              <a:rPr lang="en-US" altLang="en-US" smtClean="0"/>
              <a:pPr/>
              <a:t>24</a:t>
            </a:fld>
            <a:endParaRPr lang="en-US" altLang="en-US"/>
          </a:p>
        </p:txBody>
      </p:sp>
      <p:pic>
        <p:nvPicPr>
          <p:cNvPr id="5" name="Picture 4">
            <a:extLst>
              <a:ext uri="{FF2B5EF4-FFF2-40B4-BE49-F238E27FC236}">
                <a16:creationId xmlns:a16="http://schemas.microsoft.com/office/drawing/2014/main" id="{1DDCDA50-34E9-39C4-8227-0B8EC73C6A91}"/>
              </a:ext>
            </a:extLst>
          </p:cNvPr>
          <p:cNvPicPr>
            <a:picLocks noChangeAspect="1"/>
          </p:cNvPicPr>
          <p:nvPr/>
        </p:nvPicPr>
        <p:blipFill>
          <a:blip r:embed="rId2"/>
          <a:stretch>
            <a:fillRect/>
          </a:stretch>
        </p:blipFill>
        <p:spPr>
          <a:xfrm>
            <a:off x="0" y="1417638"/>
            <a:ext cx="9144000" cy="2122229"/>
          </a:xfrm>
          <a:prstGeom prst="rect">
            <a:avLst/>
          </a:prstGeom>
        </p:spPr>
      </p:pic>
      <p:pic>
        <p:nvPicPr>
          <p:cNvPr id="7" name="Picture 6">
            <a:extLst>
              <a:ext uri="{FF2B5EF4-FFF2-40B4-BE49-F238E27FC236}">
                <a16:creationId xmlns:a16="http://schemas.microsoft.com/office/drawing/2014/main" id="{5479A67D-7923-0818-4DF1-074204A50160}"/>
              </a:ext>
            </a:extLst>
          </p:cNvPr>
          <p:cNvPicPr>
            <a:picLocks noChangeAspect="1"/>
          </p:cNvPicPr>
          <p:nvPr/>
        </p:nvPicPr>
        <p:blipFill>
          <a:blip r:embed="rId3"/>
          <a:stretch>
            <a:fillRect/>
          </a:stretch>
        </p:blipFill>
        <p:spPr>
          <a:xfrm>
            <a:off x="0" y="3539868"/>
            <a:ext cx="9144000" cy="2011846"/>
          </a:xfrm>
          <a:prstGeom prst="rect">
            <a:avLst/>
          </a:prstGeom>
        </p:spPr>
      </p:pic>
      <p:sp>
        <p:nvSpPr>
          <p:cNvPr id="8" name="TextBox 7">
            <a:extLst>
              <a:ext uri="{FF2B5EF4-FFF2-40B4-BE49-F238E27FC236}">
                <a16:creationId xmlns:a16="http://schemas.microsoft.com/office/drawing/2014/main" id="{D3E09FEA-95EA-1674-837D-8A8C090427E4}"/>
              </a:ext>
            </a:extLst>
          </p:cNvPr>
          <p:cNvSpPr txBox="1"/>
          <p:nvPr/>
        </p:nvSpPr>
        <p:spPr>
          <a:xfrm>
            <a:off x="1235947" y="5702440"/>
            <a:ext cx="6863024" cy="646331"/>
          </a:xfrm>
          <a:prstGeom prst="rect">
            <a:avLst/>
          </a:prstGeom>
          <a:noFill/>
        </p:spPr>
        <p:txBody>
          <a:bodyPr wrap="square" rtlCol="0">
            <a:spAutoFit/>
          </a:bodyPr>
          <a:lstStyle/>
          <a:p>
            <a:r>
              <a:rPr lang="en-US" dirty="0"/>
              <a:t>The Spreadsheet was created using library </a:t>
            </a:r>
            <a:r>
              <a:rPr lang="en-US" i="1" dirty="0" err="1"/>
              <a:t>xlsxwriter</a:t>
            </a:r>
            <a:r>
              <a:rPr lang="en-US" dirty="0"/>
              <a:t> written by John McNamara. Find him at https://github.com/jmcnamara</a:t>
            </a:r>
          </a:p>
        </p:txBody>
      </p:sp>
    </p:spTree>
    <p:extLst>
      <p:ext uri="{BB962C8B-B14F-4D97-AF65-F5344CB8AC3E}">
        <p14:creationId xmlns:p14="http://schemas.microsoft.com/office/powerpoint/2010/main" val="3958381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0757-6C21-304E-D5E3-B0734F9B6AAD}"/>
              </a:ext>
            </a:extLst>
          </p:cNvPr>
          <p:cNvSpPr>
            <a:spLocks noGrp="1"/>
          </p:cNvSpPr>
          <p:nvPr>
            <p:ph type="title"/>
          </p:nvPr>
        </p:nvSpPr>
        <p:spPr>
          <a:xfrm>
            <a:off x="457200" y="50242"/>
            <a:ext cx="8229600" cy="728506"/>
          </a:xfrm>
        </p:spPr>
        <p:txBody>
          <a:bodyPr/>
          <a:lstStyle/>
          <a:p>
            <a:r>
              <a:rPr lang="en-US" dirty="0"/>
              <a:t>Schwabe, </a:t>
            </a:r>
            <a:r>
              <a:rPr lang="en-US" dirty="0" err="1"/>
              <a:t>Spörer</a:t>
            </a:r>
            <a:r>
              <a:rPr lang="en-US" dirty="0"/>
              <a:t>, and Schmidt</a:t>
            </a:r>
          </a:p>
        </p:txBody>
      </p:sp>
      <p:sp>
        <p:nvSpPr>
          <p:cNvPr id="3" name="Slide Number Placeholder 2">
            <a:extLst>
              <a:ext uri="{FF2B5EF4-FFF2-40B4-BE49-F238E27FC236}">
                <a16:creationId xmlns:a16="http://schemas.microsoft.com/office/drawing/2014/main" id="{F31346C7-E3E3-1181-1C9F-9C1B601E3362}"/>
              </a:ext>
            </a:extLst>
          </p:cNvPr>
          <p:cNvSpPr>
            <a:spLocks noGrp="1"/>
          </p:cNvSpPr>
          <p:nvPr>
            <p:ph type="sldNum" sz="quarter" idx="12"/>
          </p:nvPr>
        </p:nvSpPr>
        <p:spPr/>
        <p:txBody>
          <a:bodyPr/>
          <a:lstStyle/>
          <a:p>
            <a:fld id="{D1D5767A-BA53-419D-B2C3-2B5125B9C830}" type="slidenum">
              <a:rPr lang="en-US" altLang="en-US" smtClean="0"/>
              <a:pPr/>
              <a:t>25</a:t>
            </a:fld>
            <a:endParaRPr lang="en-US" altLang="en-US"/>
          </a:p>
        </p:txBody>
      </p:sp>
      <p:pic>
        <p:nvPicPr>
          <p:cNvPr id="5" name="Picture 4">
            <a:extLst>
              <a:ext uri="{FF2B5EF4-FFF2-40B4-BE49-F238E27FC236}">
                <a16:creationId xmlns:a16="http://schemas.microsoft.com/office/drawing/2014/main" id="{496E4CA3-7797-180F-47E6-D8644CDC2544}"/>
              </a:ext>
            </a:extLst>
          </p:cNvPr>
          <p:cNvPicPr>
            <a:picLocks noChangeAspect="1"/>
          </p:cNvPicPr>
          <p:nvPr/>
        </p:nvPicPr>
        <p:blipFill>
          <a:blip r:embed="rId2"/>
          <a:stretch>
            <a:fillRect/>
          </a:stretch>
        </p:blipFill>
        <p:spPr>
          <a:xfrm>
            <a:off x="0" y="778749"/>
            <a:ext cx="9144000" cy="1959428"/>
          </a:xfrm>
          <a:prstGeom prst="rect">
            <a:avLst/>
          </a:prstGeom>
        </p:spPr>
      </p:pic>
      <p:pic>
        <p:nvPicPr>
          <p:cNvPr id="7" name="Picture 6">
            <a:extLst>
              <a:ext uri="{FF2B5EF4-FFF2-40B4-BE49-F238E27FC236}">
                <a16:creationId xmlns:a16="http://schemas.microsoft.com/office/drawing/2014/main" id="{CF0BF90A-EB6A-687F-EA26-091D9C6AA561}"/>
              </a:ext>
            </a:extLst>
          </p:cNvPr>
          <p:cNvPicPr>
            <a:picLocks noChangeAspect="1"/>
          </p:cNvPicPr>
          <p:nvPr/>
        </p:nvPicPr>
        <p:blipFill>
          <a:blip r:embed="rId3"/>
          <a:stretch>
            <a:fillRect/>
          </a:stretch>
        </p:blipFill>
        <p:spPr>
          <a:xfrm>
            <a:off x="0" y="2658745"/>
            <a:ext cx="9144000" cy="1903207"/>
          </a:xfrm>
          <a:prstGeom prst="rect">
            <a:avLst/>
          </a:prstGeom>
        </p:spPr>
      </p:pic>
      <p:pic>
        <p:nvPicPr>
          <p:cNvPr id="11" name="Picture 10">
            <a:extLst>
              <a:ext uri="{FF2B5EF4-FFF2-40B4-BE49-F238E27FC236}">
                <a16:creationId xmlns:a16="http://schemas.microsoft.com/office/drawing/2014/main" id="{AA6BD1B2-E1F9-85D1-6D74-338C6BB45458}"/>
              </a:ext>
            </a:extLst>
          </p:cNvPr>
          <p:cNvPicPr>
            <a:picLocks noChangeAspect="1"/>
          </p:cNvPicPr>
          <p:nvPr/>
        </p:nvPicPr>
        <p:blipFill>
          <a:blip r:embed="rId4"/>
          <a:stretch>
            <a:fillRect/>
          </a:stretch>
        </p:blipFill>
        <p:spPr>
          <a:xfrm>
            <a:off x="0" y="4504618"/>
            <a:ext cx="9144000" cy="2099218"/>
          </a:xfrm>
          <a:prstGeom prst="rect">
            <a:avLst/>
          </a:prstGeom>
        </p:spPr>
      </p:pic>
    </p:spTree>
    <p:extLst>
      <p:ext uri="{BB962C8B-B14F-4D97-AF65-F5344CB8AC3E}">
        <p14:creationId xmlns:p14="http://schemas.microsoft.com/office/powerpoint/2010/main" val="7476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EF60-4C62-3863-40CA-811D1555356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DF75E16-B5D4-FB62-4532-82BA1A10FF2A}"/>
              </a:ext>
            </a:extLst>
          </p:cNvPr>
          <p:cNvSpPr>
            <a:spLocks noGrp="1"/>
          </p:cNvSpPr>
          <p:nvPr>
            <p:ph type="sldNum" sz="quarter" idx="12"/>
          </p:nvPr>
        </p:nvSpPr>
        <p:spPr/>
        <p:txBody>
          <a:bodyPr/>
          <a:lstStyle/>
          <a:p>
            <a:fld id="{D1D5767A-BA53-419D-B2C3-2B5125B9C830}" type="slidenum">
              <a:rPr lang="en-US" altLang="en-US" smtClean="0"/>
              <a:pPr/>
              <a:t>26</a:t>
            </a:fld>
            <a:endParaRPr lang="en-US" altLang="en-US"/>
          </a:p>
        </p:txBody>
      </p:sp>
      <p:sp>
        <p:nvSpPr>
          <p:cNvPr id="5" name="TextBox 4">
            <a:extLst>
              <a:ext uri="{FF2B5EF4-FFF2-40B4-BE49-F238E27FC236}">
                <a16:creationId xmlns:a16="http://schemas.microsoft.com/office/drawing/2014/main" id="{9E0D288D-F6BC-C6B7-A780-A9F3EA9167FD}"/>
              </a:ext>
            </a:extLst>
          </p:cNvPr>
          <p:cNvSpPr txBox="1"/>
          <p:nvPr/>
        </p:nvSpPr>
        <p:spPr>
          <a:xfrm>
            <a:off x="2286000" y="3105835"/>
            <a:ext cx="5734050" cy="369332"/>
          </a:xfrm>
          <a:prstGeom prst="rect">
            <a:avLst/>
          </a:prstGeom>
          <a:noFill/>
        </p:spPr>
        <p:txBody>
          <a:bodyPr wrap="square">
            <a:spAutoFit/>
          </a:bodyPr>
          <a:lstStyle/>
          <a:p>
            <a:r>
              <a:rPr lang="en-US" dirty="0"/>
              <a:t>https://www.youtube.com/watch?v=KBeBILC7r4Y</a:t>
            </a:r>
          </a:p>
        </p:txBody>
      </p:sp>
    </p:spTree>
    <p:extLst>
      <p:ext uri="{BB962C8B-B14F-4D97-AF65-F5344CB8AC3E}">
        <p14:creationId xmlns:p14="http://schemas.microsoft.com/office/powerpoint/2010/main" val="1653057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a:extLst>
              <a:ext uri="{FF2B5EF4-FFF2-40B4-BE49-F238E27FC236}">
                <a16:creationId xmlns:a16="http://schemas.microsoft.com/office/drawing/2014/main" id="{22937D35-BCC4-2DA8-5DA0-7CEDBDA588BD}"/>
              </a:ext>
            </a:extLst>
          </p:cNvPr>
          <p:cNvSpPr>
            <a:spLocks noGrp="1"/>
          </p:cNvSpPr>
          <p:nvPr>
            <p:ph type="sldNum" sz="quarter" idx="12"/>
          </p:nvPr>
        </p:nvSpPr>
        <p:spPr/>
        <p:txBody>
          <a:bodyPr/>
          <a:lstStyle/>
          <a:p>
            <a:fld id="{F342DD6E-69B5-4961-8E67-2F231AA9F32D}" type="slidenum">
              <a:rPr lang="en-US" altLang="en-US"/>
              <a:pPr/>
              <a:t>27</a:t>
            </a:fld>
            <a:endParaRPr lang="en-US" altLang="en-US"/>
          </a:p>
        </p:txBody>
      </p:sp>
      <p:pic>
        <p:nvPicPr>
          <p:cNvPr id="668675" name="Picture 3">
            <a:extLst>
              <a:ext uri="{FF2B5EF4-FFF2-40B4-BE49-F238E27FC236}">
                <a16:creationId xmlns:a16="http://schemas.microsoft.com/office/drawing/2014/main" id="{5D8BCD54-839B-67BF-98FD-28AEB00D2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747838"/>
            <a:ext cx="8213725"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8678" name="Rectangle 6">
            <a:extLst>
              <a:ext uri="{FF2B5EF4-FFF2-40B4-BE49-F238E27FC236}">
                <a16:creationId xmlns:a16="http://schemas.microsoft.com/office/drawing/2014/main" id="{946BB98A-41C0-970C-8654-97BB1DF27E6D}"/>
              </a:ext>
            </a:extLst>
          </p:cNvPr>
          <p:cNvSpPr>
            <a:spLocks noChangeArrowheads="1"/>
          </p:cNvSpPr>
          <p:nvPr/>
        </p:nvSpPr>
        <p:spPr bwMode="auto">
          <a:xfrm>
            <a:off x="2501900" y="4165600"/>
            <a:ext cx="1358900" cy="279400"/>
          </a:xfrm>
          <a:prstGeom prst="rect">
            <a:avLst/>
          </a:prstGeom>
          <a:noFill/>
          <a:ln w="28575">
            <a:solidFill>
              <a:srgbClr val="99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79" name="Rectangle 7">
            <a:extLst>
              <a:ext uri="{FF2B5EF4-FFF2-40B4-BE49-F238E27FC236}">
                <a16:creationId xmlns:a16="http://schemas.microsoft.com/office/drawing/2014/main" id="{AABEFD54-B3B8-8F19-E673-D807714247CF}"/>
              </a:ext>
            </a:extLst>
          </p:cNvPr>
          <p:cNvSpPr>
            <a:spLocks noChangeArrowheads="1"/>
          </p:cNvSpPr>
          <p:nvPr/>
        </p:nvSpPr>
        <p:spPr bwMode="auto">
          <a:xfrm>
            <a:off x="7137400" y="3822700"/>
            <a:ext cx="901700" cy="666750"/>
          </a:xfrm>
          <a:prstGeom prst="rect">
            <a:avLst/>
          </a:prstGeom>
          <a:noFill/>
          <a:ln w="2857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0" name="Rectangle 8">
            <a:extLst>
              <a:ext uri="{FF2B5EF4-FFF2-40B4-BE49-F238E27FC236}">
                <a16:creationId xmlns:a16="http://schemas.microsoft.com/office/drawing/2014/main" id="{A76FDEAA-5E06-9964-87C3-BFB86BDD97EF}"/>
              </a:ext>
            </a:extLst>
          </p:cNvPr>
          <p:cNvSpPr>
            <a:spLocks noChangeArrowheads="1"/>
          </p:cNvSpPr>
          <p:nvPr/>
        </p:nvSpPr>
        <p:spPr bwMode="auto">
          <a:xfrm>
            <a:off x="4597400" y="3797300"/>
            <a:ext cx="1371600" cy="279400"/>
          </a:xfrm>
          <a:prstGeom prst="rect">
            <a:avLst/>
          </a:prstGeom>
          <a:noFill/>
          <a:ln w="28575">
            <a:solidFill>
              <a:srgbClr val="FF7C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1" name="Rectangle 9">
            <a:extLst>
              <a:ext uri="{FF2B5EF4-FFF2-40B4-BE49-F238E27FC236}">
                <a16:creationId xmlns:a16="http://schemas.microsoft.com/office/drawing/2014/main" id="{3A29A22E-5683-8561-67AD-81A79DA315F9}"/>
              </a:ext>
            </a:extLst>
          </p:cNvPr>
          <p:cNvSpPr>
            <a:spLocks noChangeArrowheads="1"/>
          </p:cNvSpPr>
          <p:nvPr/>
        </p:nvSpPr>
        <p:spPr bwMode="auto">
          <a:xfrm>
            <a:off x="1797050" y="3756025"/>
            <a:ext cx="663575" cy="660400"/>
          </a:xfrm>
          <a:prstGeom prst="rect">
            <a:avLst/>
          </a:prstGeom>
          <a:noFill/>
          <a:ln w="28575">
            <a:solidFill>
              <a:srgbClr val="99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2" name="Rectangle 10">
            <a:extLst>
              <a:ext uri="{FF2B5EF4-FFF2-40B4-BE49-F238E27FC236}">
                <a16:creationId xmlns:a16="http://schemas.microsoft.com/office/drawing/2014/main" id="{19CD2D70-E1F6-FFAD-5957-B9C50E2F8F7C}"/>
              </a:ext>
            </a:extLst>
          </p:cNvPr>
          <p:cNvSpPr>
            <a:spLocks noChangeArrowheads="1"/>
          </p:cNvSpPr>
          <p:nvPr/>
        </p:nvSpPr>
        <p:spPr bwMode="auto">
          <a:xfrm>
            <a:off x="6022975" y="3803650"/>
            <a:ext cx="1054100" cy="638175"/>
          </a:xfrm>
          <a:prstGeom prst="rect">
            <a:avLst/>
          </a:prstGeom>
          <a:noFill/>
          <a:ln w="2857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3" name="Rectangle 11">
            <a:extLst>
              <a:ext uri="{FF2B5EF4-FFF2-40B4-BE49-F238E27FC236}">
                <a16:creationId xmlns:a16="http://schemas.microsoft.com/office/drawing/2014/main" id="{21756C31-BA0B-4F41-B4F6-59C8077ACF0E}"/>
              </a:ext>
            </a:extLst>
          </p:cNvPr>
          <p:cNvSpPr>
            <a:spLocks noChangeArrowheads="1"/>
          </p:cNvSpPr>
          <p:nvPr/>
        </p:nvSpPr>
        <p:spPr bwMode="auto">
          <a:xfrm>
            <a:off x="5537200" y="2965450"/>
            <a:ext cx="1292225" cy="304800"/>
          </a:xfrm>
          <a:prstGeom prst="rect">
            <a:avLst/>
          </a:prstGeom>
          <a:noFill/>
          <a:ln w="28575">
            <a:solidFill>
              <a:srgbClr val="66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4" name="Text Box 12">
            <a:extLst>
              <a:ext uri="{FF2B5EF4-FFF2-40B4-BE49-F238E27FC236}">
                <a16:creationId xmlns:a16="http://schemas.microsoft.com/office/drawing/2014/main" id="{6D8580DE-4D80-8CC9-AB26-DA44CEB0BDE6}"/>
              </a:ext>
            </a:extLst>
          </p:cNvPr>
          <p:cNvSpPr txBox="1">
            <a:spLocks noChangeArrowheads="1"/>
          </p:cNvSpPr>
          <p:nvPr/>
        </p:nvSpPr>
        <p:spPr bwMode="auto">
          <a:xfrm>
            <a:off x="247650" y="4257675"/>
            <a:ext cx="952500" cy="3667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Proxies</a:t>
            </a:r>
          </a:p>
        </p:txBody>
      </p:sp>
      <p:sp>
        <p:nvSpPr>
          <p:cNvPr id="668685" name="Line 13">
            <a:extLst>
              <a:ext uri="{FF2B5EF4-FFF2-40B4-BE49-F238E27FC236}">
                <a16:creationId xmlns:a16="http://schemas.microsoft.com/office/drawing/2014/main" id="{3295AE71-2239-1436-FF12-2901F22270F2}"/>
              </a:ext>
            </a:extLst>
          </p:cNvPr>
          <p:cNvSpPr>
            <a:spLocks noChangeShapeType="1"/>
          </p:cNvSpPr>
          <p:nvPr/>
        </p:nvSpPr>
        <p:spPr bwMode="auto">
          <a:xfrm flipV="1">
            <a:off x="514350" y="3333750"/>
            <a:ext cx="0" cy="885825"/>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686" name="Rectangle 14">
            <a:extLst>
              <a:ext uri="{FF2B5EF4-FFF2-40B4-BE49-F238E27FC236}">
                <a16:creationId xmlns:a16="http://schemas.microsoft.com/office/drawing/2014/main" id="{199A21B1-E3CC-D038-0F4F-BA8E82BE25F9}"/>
              </a:ext>
            </a:extLst>
          </p:cNvPr>
          <p:cNvSpPr>
            <a:spLocks noChangeArrowheads="1"/>
          </p:cNvSpPr>
          <p:nvPr/>
        </p:nvSpPr>
        <p:spPr bwMode="auto">
          <a:xfrm>
            <a:off x="238125" y="4238625"/>
            <a:ext cx="923925" cy="361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7" name="Text Box 15">
            <a:extLst>
              <a:ext uri="{FF2B5EF4-FFF2-40B4-BE49-F238E27FC236}">
                <a16:creationId xmlns:a16="http://schemas.microsoft.com/office/drawing/2014/main" id="{8A953650-B7D6-9F46-4D06-493526F69EE4}"/>
              </a:ext>
            </a:extLst>
          </p:cNvPr>
          <p:cNvSpPr txBox="1">
            <a:spLocks noChangeArrowheads="1"/>
          </p:cNvSpPr>
          <p:nvPr/>
        </p:nvSpPr>
        <p:spPr bwMode="auto">
          <a:xfrm>
            <a:off x="247650" y="2933700"/>
            <a:ext cx="685800" cy="3667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Sun</a:t>
            </a:r>
          </a:p>
        </p:txBody>
      </p:sp>
      <p:sp>
        <p:nvSpPr>
          <p:cNvPr id="668688" name="Rectangle 16">
            <a:extLst>
              <a:ext uri="{FF2B5EF4-FFF2-40B4-BE49-F238E27FC236}">
                <a16:creationId xmlns:a16="http://schemas.microsoft.com/office/drawing/2014/main" id="{0FA57787-6F6E-A8CF-18F6-D443858772BA}"/>
              </a:ext>
            </a:extLst>
          </p:cNvPr>
          <p:cNvSpPr>
            <a:spLocks noChangeArrowheads="1"/>
          </p:cNvSpPr>
          <p:nvPr/>
        </p:nvSpPr>
        <p:spPr bwMode="auto">
          <a:xfrm>
            <a:off x="257175" y="2933700"/>
            <a:ext cx="657225" cy="361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0" name="Text Box 18">
            <a:extLst>
              <a:ext uri="{FF2B5EF4-FFF2-40B4-BE49-F238E27FC236}">
                <a16:creationId xmlns:a16="http://schemas.microsoft.com/office/drawing/2014/main" id="{FE0BDC1C-2724-88BA-F084-2DC5D22E6BAD}"/>
              </a:ext>
            </a:extLst>
          </p:cNvPr>
          <p:cNvSpPr txBox="1">
            <a:spLocks noChangeArrowheads="1"/>
          </p:cNvSpPr>
          <p:nvPr/>
        </p:nvSpPr>
        <p:spPr bwMode="auto">
          <a:xfrm>
            <a:off x="1611312" y="2547937"/>
            <a:ext cx="1781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Wave radiation</a:t>
            </a:r>
          </a:p>
        </p:txBody>
      </p:sp>
      <p:sp>
        <p:nvSpPr>
          <p:cNvPr id="668691" name="Text Box 19">
            <a:extLst>
              <a:ext uri="{FF2B5EF4-FFF2-40B4-BE49-F238E27FC236}">
                <a16:creationId xmlns:a16="http://schemas.microsoft.com/office/drawing/2014/main" id="{404D08EB-76A0-A077-621A-AD4C71A7EACA}"/>
              </a:ext>
            </a:extLst>
          </p:cNvPr>
          <p:cNvSpPr txBox="1">
            <a:spLocks noChangeArrowheads="1"/>
          </p:cNvSpPr>
          <p:nvPr/>
        </p:nvSpPr>
        <p:spPr bwMode="auto">
          <a:xfrm>
            <a:off x="6057900" y="2533650"/>
            <a:ext cx="2162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Particle radiation</a:t>
            </a:r>
          </a:p>
        </p:txBody>
      </p:sp>
      <p:sp>
        <p:nvSpPr>
          <p:cNvPr id="668692" name="Text Box 20">
            <a:extLst>
              <a:ext uri="{FF2B5EF4-FFF2-40B4-BE49-F238E27FC236}">
                <a16:creationId xmlns:a16="http://schemas.microsoft.com/office/drawing/2014/main" id="{E54338D5-F4A2-B420-4E40-46581388254E}"/>
              </a:ext>
            </a:extLst>
          </p:cNvPr>
          <p:cNvSpPr txBox="1">
            <a:spLocks noChangeArrowheads="1"/>
          </p:cNvSpPr>
          <p:nvPr/>
        </p:nvSpPr>
        <p:spPr bwMode="auto">
          <a:xfrm>
            <a:off x="180975" y="2657475"/>
            <a:ext cx="904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Causes</a:t>
            </a:r>
          </a:p>
        </p:txBody>
      </p:sp>
      <p:sp>
        <p:nvSpPr>
          <p:cNvPr id="668693" name="Text Box 21">
            <a:extLst>
              <a:ext uri="{FF2B5EF4-FFF2-40B4-BE49-F238E27FC236}">
                <a16:creationId xmlns:a16="http://schemas.microsoft.com/office/drawing/2014/main" id="{9EBF4061-AE69-50FB-FBC5-6840EAEF1FA2}"/>
              </a:ext>
            </a:extLst>
          </p:cNvPr>
          <p:cNvSpPr txBox="1">
            <a:spLocks noChangeArrowheads="1"/>
          </p:cNvSpPr>
          <p:nvPr/>
        </p:nvSpPr>
        <p:spPr bwMode="auto">
          <a:xfrm>
            <a:off x="295275" y="4581525"/>
            <a:ext cx="904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Effects</a:t>
            </a:r>
          </a:p>
        </p:txBody>
      </p:sp>
      <p:sp>
        <p:nvSpPr>
          <p:cNvPr id="668694" name="Text Box 22">
            <a:extLst>
              <a:ext uri="{FF2B5EF4-FFF2-40B4-BE49-F238E27FC236}">
                <a16:creationId xmlns:a16="http://schemas.microsoft.com/office/drawing/2014/main" id="{05715A65-23F3-6913-1D67-ADA5BB7FCD10}"/>
              </a:ext>
            </a:extLst>
          </p:cNvPr>
          <p:cNvSpPr txBox="1">
            <a:spLocks noChangeArrowheads="1"/>
          </p:cNvSpPr>
          <p:nvPr/>
        </p:nvSpPr>
        <p:spPr bwMode="auto">
          <a:xfrm>
            <a:off x="2076450" y="2066925"/>
            <a:ext cx="4867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Hard, if we cannot agree on measures of ‘Solar Activity’</a:t>
            </a:r>
          </a:p>
        </p:txBody>
      </p:sp>
      <p:sp>
        <p:nvSpPr>
          <p:cNvPr id="3" name="TextBox 2">
            <a:extLst>
              <a:ext uri="{FF2B5EF4-FFF2-40B4-BE49-F238E27FC236}">
                <a16:creationId xmlns:a16="http://schemas.microsoft.com/office/drawing/2014/main" id="{10C4CCFC-7AD9-6FB5-E40F-A7861CFECB21}"/>
              </a:ext>
            </a:extLst>
          </p:cNvPr>
          <p:cNvSpPr txBox="1"/>
          <p:nvPr/>
        </p:nvSpPr>
        <p:spPr>
          <a:xfrm>
            <a:off x="514350" y="152400"/>
            <a:ext cx="8248650" cy="1323439"/>
          </a:xfrm>
          <a:prstGeom prst="rect">
            <a:avLst/>
          </a:prstGeom>
          <a:noFill/>
        </p:spPr>
        <p:txBody>
          <a:bodyPr wrap="square" rtlCol="0">
            <a:spAutoFit/>
          </a:bodyPr>
          <a:lstStyle/>
          <a:p>
            <a:r>
              <a:rPr lang="en-US" sz="1600" dirty="0"/>
              <a:t>We have discovered many phenomena caused by or modulated by solar activity. One of the clearest was Wolf’s discovery of a geomagnetic variation depending on solar activity [Wolf communicated his discovery to Michael Faraday who saw that we are all part of a great system. Today we are beginning to understand how that system works and can use the observed relationships to validate our indices: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2FE0524-2A24-5F95-999A-099BAF520947}"/>
              </a:ext>
            </a:extLst>
          </p:cNvPr>
          <p:cNvSpPr>
            <a:spLocks noGrp="1"/>
          </p:cNvSpPr>
          <p:nvPr>
            <p:ph type="sldNum" sz="quarter" idx="12"/>
          </p:nvPr>
        </p:nvSpPr>
        <p:spPr/>
        <p:txBody>
          <a:bodyPr/>
          <a:lstStyle/>
          <a:p>
            <a:fld id="{06E19125-0658-4F31-99F8-568CDC50A48C}" type="slidenum">
              <a:rPr lang="en-US" altLang="en-US"/>
              <a:pPr/>
              <a:t>28</a:t>
            </a:fld>
            <a:endParaRPr lang="en-US" altLang="en-US"/>
          </a:p>
        </p:txBody>
      </p:sp>
      <p:sp>
        <p:nvSpPr>
          <p:cNvPr id="549890" name="Rectangle 2">
            <a:extLst>
              <a:ext uri="{FF2B5EF4-FFF2-40B4-BE49-F238E27FC236}">
                <a16:creationId xmlns:a16="http://schemas.microsoft.com/office/drawing/2014/main" id="{08673590-ACE8-04E6-774C-772B45EF404C}"/>
              </a:ext>
            </a:extLst>
          </p:cNvPr>
          <p:cNvSpPr>
            <a:spLocks noGrp="1" noChangeArrowheads="1"/>
          </p:cNvSpPr>
          <p:nvPr>
            <p:ph type="title"/>
          </p:nvPr>
        </p:nvSpPr>
        <p:spPr>
          <a:xfrm>
            <a:off x="280988" y="0"/>
            <a:ext cx="8596312" cy="615950"/>
          </a:xfrm>
        </p:spPr>
        <p:txBody>
          <a:bodyPr/>
          <a:lstStyle/>
          <a:p>
            <a:r>
              <a:rPr lang="en-US" altLang="en-US" sz="4000"/>
              <a:t>Proxies for the Solar Magnetic Field </a:t>
            </a:r>
          </a:p>
        </p:txBody>
      </p:sp>
      <p:pic>
        <p:nvPicPr>
          <p:cNvPr id="549892" name="Picture 4">
            <a:extLst>
              <a:ext uri="{FF2B5EF4-FFF2-40B4-BE49-F238E27FC236}">
                <a16:creationId xmlns:a16="http://schemas.microsoft.com/office/drawing/2014/main" id="{7BAD5233-B5C0-19A4-3193-4B4DD5FFA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874713"/>
            <a:ext cx="55530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893" name="Text Box 5">
            <a:extLst>
              <a:ext uri="{FF2B5EF4-FFF2-40B4-BE49-F238E27FC236}">
                <a16:creationId xmlns:a16="http://schemas.microsoft.com/office/drawing/2014/main" id="{EC6FD190-9697-F59D-14C2-FCCD2BF068F1}"/>
              </a:ext>
            </a:extLst>
          </p:cNvPr>
          <p:cNvSpPr txBox="1">
            <a:spLocks noChangeArrowheads="1"/>
          </p:cNvSpPr>
          <p:nvPr/>
        </p:nvSpPr>
        <p:spPr bwMode="auto">
          <a:xfrm>
            <a:off x="114300" y="561975"/>
            <a:ext cx="8869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Solar Extreme Ultraviolet Radiation and the Diurnal Variation of the Geomagnetic field </a:t>
            </a:r>
          </a:p>
        </p:txBody>
      </p:sp>
      <p:sp>
        <p:nvSpPr>
          <p:cNvPr id="549894" name="Text Box 6">
            <a:extLst>
              <a:ext uri="{FF2B5EF4-FFF2-40B4-BE49-F238E27FC236}">
                <a16:creationId xmlns:a16="http://schemas.microsoft.com/office/drawing/2014/main" id="{B4CECCA2-18C8-BFE3-04B2-EE9AEDCD27D6}"/>
              </a:ext>
            </a:extLst>
          </p:cNvPr>
          <p:cNvSpPr txBox="1">
            <a:spLocks noChangeArrowheads="1"/>
          </p:cNvSpPr>
          <p:nvPr/>
        </p:nvSpPr>
        <p:spPr bwMode="auto">
          <a:xfrm>
            <a:off x="5813425" y="862013"/>
            <a:ext cx="296386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Graham (1724) discovered that the angle between the horizontal component of the geomagnetic field and true north, varied through the day. Wolf (1852) and Gautier (1852), found it to vary with the number of sunspots. Here are yearly values of the diurnal range, </a:t>
            </a:r>
            <a:r>
              <a:rPr lang="en-US" altLang="en-US" sz="1200" i="1"/>
              <a:t>rY</a:t>
            </a:r>
            <a:r>
              <a:rPr lang="en-US" altLang="en-US" sz="1200"/>
              <a:t>, of variation of the East Component of the geomagnetic field as determined by Canton (1759), Loomis (1870), and Svalgaard (2016) </a:t>
            </a:r>
          </a:p>
        </p:txBody>
      </p:sp>
      <p:sp>
        <p:nvSpPr>
          <p:cNvPr id="549895" name="Text Box 7">
            <a:extLst>
              <a:ext uri="{FF2B5EF4-FFF2-40B4-BE49-F238E27FC236}">
                <a16:creationId xmlns:a16="http://schemas.microsoft.com/office/drawing/2014/main" id="{36BCC509-E911-A9FC-D342-723347184E46}"/>
              </a:ext>
            </a:extLst>
          </p:cNvPr>
          <p:cNvSpPr txBox="1">
            <a:spLocks noChangeArrowheads="1"/>
          </p:cNvSpPr>
          <p:nvPr/>
        </p:nvSpPr>
        <p:spPr bwMode="auto">
          <a:xfrm>
            <a:off x="160338" y="2859088"/>
            <a:ext cx="8740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Heliomagnetic Field Strength in Solar Wind Deduced from Geomagnetic IDV-index </a:t>
            </a:r>
          </a:p>
        </p:txBody>
      </p:sp>
      <p:pic>
        <p:nvPicPr>
          <p:cNvPr id="549896" name="Picture 8">
            <a:extLst>
              <a:ext uri="{FF2B5EF4-FFF2-40B4-BE49-F238E27FC236}">
                <a16:creationId xmlns:a16="http://schemas.microsoft.com/office/drawing/2014/main" id="{C120F146-E4A3-D2BC-77FD-711FA93A6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9652"/>
          <a:stretch>
            <a:fillRect/>
          </a:stretch>
        </p:blipFill>
        <p:spPr bwMode="auto">
          <a:xfrm>
            <a:off x="265113" y="3175000"/>
            <a:ext cx="55467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897" name="Text Box 9">
            <a:extLst>
              <a:ext uri="{FF2B5EF4-FFF2-40B4-BE49-F238E27FC236}">
                <a16:creationId xmlns:a16="http://schemas.microsoft.com/office/drawing/2014/main" id="{A2A21C09-994C-153B-48C4-13B287792E39}"/>
              </a:ext>
            </a:extLst>
          </p:cNvPr>
          <p:cNvSpPr txBox="1">
            <a:spLocks noChangeArrowheads="1"/>
          </p:cNvSpPr>
          <p:nvPr/>
        </p:nvSpPr>
        <p:spPr bwMode="auto">
          <a:xfrm>
            <a:off x="5867400" y="3186113"/>
            <a:ext cx="2955925"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Heliospheric magnetic field, </a:t>
            </a:r>
            <a:r>
              <a:rPr lang="en-US" altLang="en-US" sz="1200" i="1"/>
              <a:t>B</a:t>
            </a:r>
            <a:r>
              <a:rPr lang="en-US" altLang="en-US" sz="1200"/>
              <a:t>, near the Earth inferred from the IDV-index (red curve), from the sunspot number (v2, blue curve), and observed by spacecraft (OMNI data, black curve). The IDV-index measures the energy content of the Van Allen Belts around the Earth (the ‘Ring Current’) depending directly on the strength of the solar wind magnetic field. </a:t>
            </a:r>
          </a:p>
        </p:txBody>
      </p:sp>
      <p:sp>
        <p:nvSpPr>
          <p:cNvPr id="549898" name="Text Box 10">
            <a:extLst>
              <a:ext uri="{FF2B5EF4-FFF2-40B4-BE49-F238E27FC236}">
                <a16:creationId xmlns:a16="http://schemas.microsoft.com/office/drawing/2014/main" id="{632B7964-3116-E18C-008C-440C8B5A2C38}"/>
              </a:ext>
            </a:extLst>
          </p:cNvPr>
          <p:cNvSpPr txBox="1">
            <a:spLocks noChangeArrowheads="1"/>
          </p:cNvSpPr>
          <p:nvPr/>
        </p:nvSpPr>
        <p:spPr bwMode="auto">
          <a:xfrm>
            <a:off x="204788" y="5014913"/>
            <a:ext cx="8702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Heliomagnetic Field in Solar Wind from Cosmic Ray-Created Radionuclide Data </a:t>
            </a:r>
          </a:p>
        </p:txBody>
      </p:sp>
      <p:pic>
        <p:nvPicPr>
          <p:cNvPr id="549899" name="Picture 11">
            <a:extLst>
              <a:ext uri="{FF2B5EF4-FFF2-40B4-BE49-F238E27FC236}">
                <a16:creationId xmlns:a16="http://schemas.microsoft.com/office/drawing/2014/main" id="{0AF74632-E095-8035-A70B-34E93937C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5313363"/>
            <a:ext cx="55245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900" name="Text Box 12">
            <a:extLst>
              <a:ext uri="{FF2B5EF4-FFF2-40B4-BE49-F238E27FC236}">
                <a16:creationId xmlns:a16="http://schemas.microsoft.com/office/drawing/2014/main" id="{C9C7269B-BC97-2184-5577-270C6EECABC1}"/>
              </a:ext>
            </a:extLst>
          </p:cNvPr>
          <p:cNvSpPr txBox="1">
            <a:spLocks noChangeArrowheads="1"/>
          </p:cNvSpPr>
          <p:nvPr/>
        </p:nvSpPr>
        <p:spPr bwMode="auto">
          <a:xfrm>
            <a:off x="5851525" y="5326063"/>
            <a:ext cx="3071813"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Yearly values of the heliospheric magnetic field, </a:t>
            </a:r>
            <a:r>
              <a:rPr lang="en-US" altLang="en-US" sz="1200" i="1"/>
              <a:t>B</a:t>
            </a:r>
            <a:r>
              <a:rPr lang="en-US" altLang="en-US" sz="1200"/>
              <a:t>, near the Earth inferred from the IDV-index (red symbols; Svalgaard, 2014), from the cosmic ray record (blue symbols; McCracken and Beer, 2015), and in-situ observed (OMNI data, green triangle symbols).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FE3E649C-664D-70DF-52BE-49B5F55FBD7E}"/>
              </a:ext>
            </a:extLst>
          </p:cNvPr>
          <p:cNvSpPr>
            <a:spLocks noGrp="1"/>
          </p:cNvSpPr>
          <p:nvPr>
            <p:ph type="sldNum" sz="quarter" idx="12"/>
          </p:nvPr>
        </p:nvSpPr>
        <p:spPr/>
        <p:txBody>
          <a:bodyPr/>
          <a:lstStyle/>
          <a:p>
            <a:fld id="{58610490-7400-4FC9-A398-3C571DDFDC7C}" type="slidenum">
              <a:rPr lang="en-US" altLang="en-US"/>
              <a:pPr/>
              <a:t>29</a:t>
            </a:fld>
            <a:endParaRPr lang="en-US" altLang="en-US"/>
          </a:p>
        </p:txBody>
      </p:sp>
      <p:sp>
        <p:nvSpPr>
          <p:cNvPr id="550914" name="Rectangle 2">
            <a:extLst>
              <a:ext uri="{FF2B5EF4-FFF2-40B4-BE49-F238E27FC236}">
                <a16:creationId xmlns:a16="http://schemas.microsoft.com/office/drawing/2014/main" id="{873014B2-6409-3401-0DB6-EFC29EC0E2E5}"/>
              </a:ext>
            </a:extLst>
          </p:cNvPr>
          <p:cNvSpPr>
            <a:spLocks noGrp="1" noChangeArrowheads="1"/>
          </p:cNvSpPr>
          <p:nvPr>
            <p:ph type="title"/>
          </p:nvPr>
        </p:nvSpPr>
        <p:spPr>
          <a:xfrm>
            <a:off x="457200" y="274638"/>
            <a:ext cx="8229600" cy="962025"/>
          </a:xfrm>
        </p:spPr>
        <p:txBody>
          <a:bodyPr/>
          <a:lstStyle/>
          <a:p>
            <a:r>
              <a:rPr lang="en-US" altLang="en-US"/>
              <a:t>The Resulting Big Picture</a:t>
            </a:r>
          </a:p>
        </p:txBody>
      </p:sp>
      <p:pic>
        <p:nvPicPr>
          <p:cNvPr id="550915" name="Picture 3">
            <a:extLst>
              <a:ext uri="{FF2B5EF4-FFF2-40B4-BE49-F238E27FC236}">
                <a16:creationId xmlns:a16="http://schemas.microsoft.com/office/drawing/2014/main" id="{9288776B-BD16-B264-08FB-D1F7FF704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276350"/>
            <a:ext cx="8575675"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0916" name="Picture 4">
            <a:extLst>
              <a:ext uri="{FF2B5EF4-FFF2-40B4-BE49-F238E27FC236}">
                <a16:creationId xmlns:a16="http://schemas.microsoft.com/office/drawing/2014/main" id="{86DE656E-85AE-9A47-3950-9B4A55C9CAE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225" y="3863975"/>
            <a:ext cx="86963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0917" name="Text Box 5">
            <a:extLst>
              <a:ext uri="{FF2B5EF4-FFF2-40B4-BE49-F238E27FC236}">
                <a16:creationId xmlns:a16="http://schemas.microsoft.com/office/drawing/2014/main" id="{101AAD82-10F3-A3EF-9C0E-553CE5476788}"/>
              </a:ext>
            </a:extLst>
          </p:cNvPr>
          <p:cNvSpPr txBox="1">
            <a:spLocks noChangeArrowheads="1"/>
          </p:cNvSpPr>
          <p:nvPr/>
        </p:nvSpPr>
        <p:spPr bwMode="auto">
          <a:xfrm>
            <a:off x="2752725" y="4191000"/>
            <a:ext cx="3895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From Cosmic Rays, Wu et al.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AE39-985D-2B86-A13D-911B1E5BCD49}"/>
              </a:ext>
            </a:extLst>
          </p:cNvPr>
          <p:cNvSpPr>
            <a:spLocks noGrp="1"/>
          </p:cNvSpPr>
          <p:nvPr>
            <p:ph type="title"/>
          </p:nvPr>
        </p:nvSpPr>
        <p:spPr>
          <a:xfrm>
            <a:off x="457200" y="274638"/>
            <a:ext cx="8229600" cy="727369"/>
          </a:xfrm>
        </p:spPr>
        <p:txBody>
          <a:bodyPr/>
          <a:lstStyle/>
          <a:p>
            <a:r>
              <a:rPr lang="en-US" sz="4000" dirty="0"/>
              <a:t>Sunspot Groups = Active Regions</a:t>
            </a:r>
          </a:p>
        </p:txBody>
      </p:sp>
      <p:sp>
        <p:nvSpPr>
          <p:cNvPr id="4" name="Slide Number Placeholder 3">
            <a:extLst>
              <a:ext uri="{FF2B5EF4-FFF2-40B4-BE49-F238E27FC236}">
                <a16:creationId xmlns:a16="http://schemas.microsoft.com/office/drawing/2014/main" id="{E24217AA-8BF3-C5A3-B812-2E4B3133D534}"/>
              </a:ext>
            </a:extLst>
          </p:cNvPr>
          <p:cNvSpPr>
            <a:spLocks noGrp="1"/>
          </p:cNvSpPr>
          <p:nvPr>
            <p:ph type="sldNum" sz="quarter" idx="12"/>
          </p:nvPr>
        </p:nvSpPr>
        <p:spPr/>
        <p:txBody>
          <a:bodyPr/>
          <a:lstStyle/>
          <a:p>
            <a:fld id="{45F1DBCD-6744-4E6C-92F3-70C3ED2EFD88}" type="slidenum">
              <a:rPr lang="en-US" altLang="en-US" smtClean="0"/>
              <a:pPr/>
              <a:t>3</a:t>
            </a:fld>
            <a:endParaRPr lang="en-US" altLang="en-US"/>
          </a:p>
        </p:txBody>
      </p:sp>
      <p:pic>
        <p:nvPicPr>
          <p:cNvPr id="8" name="Picture 7">
            <a:extLst>
              <a:ext uri="{FF2B5EF4-FFF2-40B4-BE49-F238E27FC236}">
                <a16:creationId xmlns:a16="http://schemas.microsoft.com/office/drawing/2014/main" id="{79881A21-1514-581D-3E89-1D1D5C3957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4000"/>
                    </a14:imgEffect>
                    <a14:imgEffect>
                      <a14:brightnessContrast contrast="23000"/>
                    </a14:imgEffect>
                  </a14:imgLayer>
                </a14:imgProps>
              </a:ext>
            </a:extLst>
          </a:blip>
          <a:srcRect t="1022" b="1022"/>
          <a:stretch/>
        </p:blipFill>
        <p:spPr>
          <a:xfrm>
            <a:off x="587008" y="1234505"/>
            <a:ext cx="7969983" cy="4388989"/>
          </a:xfrm>
          <a:prstGeom prst="rect">
            <a:avLst/>
          </a:prstGeom>
        </p:spPr>
      </p:pic>
      <p:sp>
        <p:nvSpPr>
          <p:cNvPr id="9" name="TextBox 8">
            <a:extLst>
              <a:ext uri="{FF2B5EF4-FFF2-40B4-BE49-F238E27FC236}">
                <a16:creationId xmlns:a16="http://schemas.microsoft.com/office/drawing/2014/main" id="{27C070A1-C164-42BE-5E40-21D7EA0A5F51}"/>
              </a:ext>
            </a:extLst>
          </p:cNvPr>
          <p:cNvSpPr txBox="1"/>
          <p:nvPr/>
        </p:nvSpPr>
        <p:spPr>
          <a:xfrm>
            <a:off x="5757435" y="1439072"/>
            <a:ext cx="1834275" cy="369332"/>
          </a:xfrm>
          <a:prstGeom prst="rect">
            <a:avLst/>
          </a:prstGeom>
          <a:noFill/>
        </p:spPr>
        <p:txBody>
          <a:bodyPr wrap="square" rtlCol="0">
            <a:spAutoFit/>
          </a:bodyPr>
          <a:lstStyle/>
          <a:p>
            <a:r>
              <a:rPr lang="en-US" dirty="0">
                <a:solidFill>
                  <a:srgbClr val="FFFF00"/>
                </a:solidFill>
              </a:rPr>
              <a:t>HMI 2015-05-11</a:t>
            </a:r>
          </a:p>
        </p:txBody>
      </p:sp>
      <p:sp>
        <p:nvSpPr>
          <p:cNvPr id="10" name="Flowchart: Connector 9">
            <a:extLst>
              <a:ext uri="{FF2B5EF4-FFF2-40B4-BE49-F238E27FC236}">
                <a16:creationId xmlns:a16="http://schemas.microsoft.com/office/drawing/2014/main" id="{AD156CC6-7798-DD95-DB46-A16E112D6AE7}"/>
              </a:ext>
            </a:extLst>
          </p:cNvPr>
          <p:cNvSpPr/>
          <p:nvPr/>
        </p:nvSpPr>
        <p:spPr>
          <a:xfrm>
            <a:off x="2162802" y="3137432"/>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E739391-E45E-98BA-781E-A38030199C52}"/>
              </a:ext>
            </a:extLst>
          </p:cNvPr>
          <p:cNvSpPr/>
          <p:nvPr/>
        </p:nvSpPr>
        <p:spPr>
          <a:xfrm>
            <a:off x="2590800" y="3026526"/>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CB3319F4-BE15-15A6-8FAC-4A19AA76C96B}"/>
              </a:ext>
            </a:extLst>
          </p:cNvPr>
          <p:cNvSpPr/>
          <p:nvPr/>
        </p:nvSpPr>
        <p:spPr>
          <a:xfrm>
            <a:off x="3350062" y="2974536"/>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4560F1C9-E4B1-72B1-548E-FAE563CB6151}"/>
              </a:ext>
            </a:extLst>
          </p:cNvPr>
          <p:cNvSpPr/>
          <p:nvPr/>
        </p:nvSpPr>
        <p:spPr>
          <a:xfrm>
            <a:off x="2687532" y="3809572"/>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C454E00D-DF70-8A6B-ED3F-FB4680AA750C}"/>
              </a:ext>
            </a:extLst>
          </p:cNvPr>
          <p:cNvSpPr/>
          <p:nvPr/>
        </p:nvSpPr>
        <p:spPr>
          <a:xfrm>
            <a:off x="3018797" y="3363322"/>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A74EC02-54D0-16B0-4962-7E5F34D59F5A}"/>
              </a:ext>
            </a:extLst>
          </p:cNvPr>
          <p:cNvSpPr/>
          <p:nvPr/>
        </p:nvSpPr>
        <p:spPr>
          <a:xfrm>
            <a:off x="3518888" y="3877390"/>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04C301AA-68D6-91DB-E342-222AE73D6D15}"/>
              </a:ext>
            </a:extLst>
          </p:cNvPr>
          <p:cNvSpPr/>
          <p:nvPr/>
        </p:nvSpPr>
        <p:spPr>
          <a:xfrm>
            <a:off x="3792662" y="3591608"/>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3D6A18CF-41EF-6C21-8F23-DC2249298415}"/>
              </a:ext>
            </a:extLst>
          </p:cNvPr>
          <p:cNvSpPr/>
          <p:nvPr/>
        </p:nvSpPr>
        <p:spPr>
          <a:xfrm>
            <a:off x="675416" y="3926352"/>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C087D7E9-A7D5-A4A6-8598-B256D7C24DF3}"/>
              </a:ext>
            </a:extLst>
          </p:cNvPr>
          <p:cNvSpPr/>
          <p:nvPr/>
        </p:nvSpPr>
        <p:spPr>
          <a:xfrm>
            <a:off x="2908832" y="4070998"/>
            <a:ext cx="662530" cy="454463"/>
          </a:xfrm>
          <a:prstGeom prst="flowChartConnecto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C9D2394-7FFD-0C43-2CB1-5FBDA6A335BF}"/>
              </a:ext>
            </a:extLst>
          </p:cNvPr>
          <p:cNvPicPr>
            <a:picLocks noChangeAspect="1"/>
          </p:cNvPicPr>
          <p:nvPr/>
        </p:nvPicPr>
        <p:blipFill>
          <a:blip r:embed="rId4"/>
          <a:stretch>
            <a:fillRect/>
          </a:stretch>
        </p:blipFill>
        <p:spPr>
          <a:xfrm>
            <a:off x="566211" y="4380815"/>
            <a:ext cx="880940" cy="1242679"/>
          </a:xfrm>
          <a:prstGeom prst="rect">
            <a:avLst/>
          </a:prstGeom>
        </p:spPr>
      </p:pic>
      <p:sp>
        <p:nvSpPr>
          <p:cNvPr id="21" name="TextBox 20">
            <a:extLst>
              <a:ext uri="{FF2B5EF4-FFF2-40B4-BE49-F238E27FC236}">
                <a16:creationId xmlns:a16="http://schemas.microsoft.com/office/drawing/2014/main" id="{BC7DAE85-59B2-FD97-8D86-7BFAFFAF6FB3}"/>
              </a:ext>
            </a:extLst>
          </p:cNvPr>
          <p:cNvSpPr txBox="1"/>
          <p:nvPr/>
        </p:nvSpPr>
        <p:spPr>
          <a:xfrm>
            <a:off x="1381183" y="4861169"/>
            <a:ext cx="986949" cy="646331"/>
          </a:xfrm>
          <a:prstGeom prst="rect">
            <a:avLst/>
          </a:prstGeom>
          <a:noFill/>
        </p:spPr>
        <p:txBody>
          <a:bodyPr wrap="square" rtlCol="0">
            <a:spAutoFit/>
          </a:bodyPr>
          <a:lstStyle/>
          <a:p>
            <a:r>
              <a:rPr lang="en-US" dirty="0" err="1">
                <a:solidFill>
                  <a:srgbClr val="FF3300"/>
                </a:solidFill>
              </a:rPr>
              <a:t>SergioCortesi</a:t>
            </a:r>
            <a:endParaRPr lang="en-US" dirty="0">
              <a:solidFill>
                <a:srgbClr val="FF3300"/>
              </a:solidFill>
            </a:endParaRPr>
          </a:p>
        </p:txBody>
      </p:sp>
    </p:spTree>
    <p:extLst>
      <p:ext uri="{BB962C8B-B14F-4D97-AF65-F5344CB8AC3E}">
        <p14:creationId xmlns:p14="http://schemas.microsoft.com/office/powerpoint/2010/main" val="2998036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734707-2A65-2123-A310-5BC665306AC0}"/>
              </a:ext>
            </a:extLst>
          </p:cNvPr>
          <p:cNvSpPr>
            <a:spLocks noGrp="1"/>
          </p:cNvSpPr>
          <p:nvPr>
            <p:ph type="sldNum" sz="quarter" idx="12"/>
          </p:nvPr>
        </p:nvSpPr>
        <p:spPr/>
        <p:txBody>
          <a:bodyPr/>
          <a:lstStyle/>
          <a:p>
            <a:fld id="{A2F024E6-02DD-47E0-AFC2-4DDA4E5D6A39}" type="slidenum">
              <a:rPr lang="en-US" altLang="en-US"/>
              <a:pPr/>
              <a:t>30</a:t>
            </a:fld>
            <a:endParaRPr lang="en-US" altLang="en-US"/>
          </a:p>
        </p:txBody>
      </p:sp>
      <p:sp>
        <p:nvSpPr>
          <p:cNvPr id="553988" name="Rectangle 4">
            <a:extLst>
              <a:ext uri="{FF2B5EF4-FFF2-40B4-BE49-F238E27FC236}">
                <a16:creationId xmlns:a16="http://schemas.microsoft.com/office/drawing/2014/main" id="{6430E0E2-AA11-5E12-B888-6CB7C933610D}"/>
              </a:ext>
            </a:extLst>
          </p:cNvPr>
          <p:cNvSpPr>
            <a:spLocks noGrp="1" noChangeArrowheads="1"/>
          </p:cNvSpPr>
          <p:nvPr>
            <p:ph type="title"/>
          </p:nvPr>
        </p:nvSpPr>
        <p:spPr>
          <a:xfrm>
            <a:off x="457200" y="107226"/>
            <a:ext cx="8229600" cy="530792"/>
          </a:xfrm>
        </p:spPr>
        <p:txBody>
          <a:bodyPr/>
          <a:lstStyle/>
          <a:p>
            <a:r>
              <a:rPr lang="en-US" altLang="en-US" sz="3600"/>
              <a:t>Extended Abstract </a:t>
            </a:r>
            <a:endParaRPr lang="en-US" altLang="en-US" sz="3600" dirty="0"/>
          </a:p>
        </p:txBody>
      </p:sp>
      <p:sp>
        <p:nvSpPr>
          <p:cNvPr id="553989" name="Text Box 5">
            <a:extLst>
              <a:ext uri="{FF2B5EF4-FFF2-40B4-BE49-F238E27FC236}">
                <a16:creationId xmlns:a16="http://schemas.microsoft.com/office/drawing/2014/main" id="{CDB3D02F-1B97-AF26-00DA-FEEBC71A9433}"/>
              </a:ext>
            </a:extLst>
          </p:cNvPr>
          <p:cNvSpPr txBox="1">
            <a:spLocks noChangeArrowheads="1"/>
          </p:cNvSpPr>
          <p:nvPr/>
        </p:nvSpPr>
        <p:spPr bwMode="auto">
          <a:xfrm>
            <a:off x="396081" y="710674"/>
            <a:ext cx="8351838"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300" dirty="0">
                <a:effectLst/>
                <a:latin typeface="times new roman" panose="02020603050405020304" pitchFamily="18" charset="0"/>
              </a:rPr>
              <a:t>The reconstruction of solar activity in the past is important for understanding and prediction of said activity. There are basically two lines of attack: (1) direct observation(s) of the sun and (2) observations of the effect(s) of solar activity. It is widely acknowledged that the sun is a variable star. On timescales of a few centuries (which are of immediate societal concerns), solar variability is that of its magnetic field. Ever since Hale discovered that sunspots are magnetic it has been clear that the number (or area) of sunspots must be an indicator (or proxy) of solar magnetic fields. It has long been realized that the fundamental measure of activity must be the number of sunspot groups [active regions], and that the appearance of a new group [no matter how small] is more important than the appearance of just a new spot among the sometimes hundreds of existing spots. The traditional [Relative] sunspot number defined by Rudolf Wolf in the 1850s takes that into account by according to the number of groups [seen on the solar disk] ten times the weight of the number of spots. Douglas Hoyt and Ken Schatten [H&amp;S] in the 1990s proposed to measure solar activity by the number of groups alone. This measure [when appropriately scaled] agrees well with the sunspot number [after correcting the latter for various systematic errors] but disagrees markedly [up 40%-50% lower] before about the year 1882. The disagreement has been traced to a mistake in the scaling of the H&amp;S Group Sunspot Number before 1882.  [The same] Ken Schatten and I developed a novel way of harmonizing the observations by different observers to a common primary observer over a long period of time [50-100 years], the primary observer serving as a 'Backbone' onto which all other observers are 'hooked' by direct comparison. The total long-term solar activity series is then formed by linking a small [~4-5] number of such backbones, choosing one in the middle of the time span to set the scale of the series in order to minimize the effect of error propagation. Our series removed the discrepancy with the sunspot number and agreed well with the various indirect series of the effects of solar activity. Fortunately, several other [~7] approaches to constructing a group number series have been proposed and there is no consensus [as yet] about which one to work with, leaving that choice a free parameter in correlative studies [e.g., on solar influence on Climate Change]. I say 'fortunately' because that means that this problem is now an active area of research, rather than a 'cast in stone' series that must be accepted on faith [or bias]. Hoyt and Schatten assembled a very valuable database of about 500,000 observations since 1610 [many not known to Wolf]. New observations and revised series of historical observations are steadily added to the database which now contains more than a million observations. The [moving target] data are freely available and form the basic input to most reconstructions of solar activity. I'll discuss a tool to 'teach' a machine [a 1000-line Python program] to construct [in typically 15 minutes] backbones for any given primary observer automatically [with no further input from the researcher]. This makes the process transparent and reproducible [as there are no further hidden assumptions], leaving the linking of backbones as the real issue with much starker drawn lines to form a base for scientific discussions [and potential consensus].    </a:t>
            </a:r>
            <a:endParaRPr lang="en-US" alt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EE06-319E-CA93-3111-EA232BB73BF4}"/>
              </a:ext>
            </a:extLst>
          </p:cNvPr>
          <p:cNvSpPr>
            <a:spLocks noGrp="1"/>
          </p:cNvSpPr>
          <p:nvPr>
            <p:ph type="title"/>
          </p:nvPr>
        </p:nvSpPr>
        <p:spPr>
          <a:xfrm>
            <a:off x="48763" y="243329"/>
            <a:ext cx="8938726" cy="825615"/>
          </a:xfrm>
        </p:spPr>
        <p:txBody>
          <a:bodyPr/>
          <a:lstStyle/>
          <a:p>
            <a:r>
              <a:rPr lang="en-US" sz="2400" b="1" dirty="0"/>
              <a:t>The Discoverer of the Sunspot Cycle counted (new) Groups</a:t>
            </a:r>
          </a:p>
        </p:txBody>
      </p:sp>
      <p:sp>
        <p:nvSpPr>
          <p:cNvPr id="4" name="Slide Number Placeholder 3">
            <a:extLst>
              <a:ext uri="{FF2B5EF4-FFF2-40B4-BE49-F238E27FC236}">
                <a16:creationId xmlns:a16="http://schemas.microsoft.com/office/drawing/2014/main" id="{A881A0EA-9114-0F79-3E12-50D5EDE7E4CE}"/>
              </a:ext>
            </a:extLst>
          </p:cNvPr>
          <p:cNvSpPr>
            <a:spLocks noGrp="1"/>
          </p:cNvSpPr>
          <p:nvPr>
            <p:ph type="sldNum" sz="quarter" idx="12"/>
          </p:nvPr>
        </p:nvSpPr>
        <p:spPr/>
        <p:txBody>
          <a:bodyPr/>
          <a:lstStyle/>
          <a:p>
            <a:fld id="{45F1DBCD-6744-4E6C-92F3-70C3ED2EFD88}" type="slidenum">
              <a:rPr lang="en-US" altLang="en-US" smtClean="0"/>
              <a:pPr/>
              <a:t>4</a:t>
            </a:fld>
            <a:endParaRPr lang="en-US" altLang="en-US"/>
          </a:p>
        </p:txBody>
      </p:sp>
      <p:pic>
        <p:nvPicPr>
          <p:cNvPr id="6" name="Picture 5">
            <a:extLst>
              <a:ext uri="{FF2B5EF4-FFF2-40B4-BE49-F238E27FC236}">
                <a16:creationId xmlns:a16="http://schemas.microsoft.com/office/drawing/2014/main" id="{9AAA0040-8B6F-AC8F-25F2-8DF6B0C8575F}"/>
              </a:ext>
            </a:extLst>
          </p:cNvPr>
          <p:cNvPicPr>
            <a:picLocks noChangeAspect="1"/>
          </p:cNvPicPr>
          <p:nvPr/>
        </p:nvPicPr>
        <p:blipFill>
          <a:blip r:embed="rId2"/>
          <a:stretch>
            <a:fillRect/>
          </a:stretch>
        </p:blipFill>
        <p:spPr>
          <a:xfrm>
            <a:off x="541653" y="1187616"/>
            <a:ext cx="3494520" cy="3326142"/>
          </a:xfrm>
          <a:prstGeom prst="rect">
            <a:avLst/>
          </a:prstGeom>
        </p:spPr>
      </p:pic>
      <p:pic>
        <p:nvPicPr>
          <p:cNvPr id="8" name="Picture 7">
            <a:extLst>
              <a:ext uri="{FF2B5EF4-FFF2-40B4-BE49-F238E27FC236}">
                <a16:creationId xmlns:a16="http://schemas.microsoft.com/office/drawing/2014/main" id="{40020C68-F2A1-288B-7D09-BDCADFFA6663}"/>
              </a:ext>
            </a:extLst>
          </p:cNvPr>
          <p:cNvPicPr>
            <a:picLocks noChangeAspect="1"/>
          </p:cNvPicPr>
          <p:nvPr/>
        </p:nvPicPr>
        <p:blipFill>
          <a:blip r:embed="rId3"/>
          <a:stretch>
            <a:fillRect/>
          </a:stretch>
        </p:blipFill>
        <p:spPr>
          <a:xfrm>
            <a:off x="3851771" y="2096713"/>
            <a:ext cx="4584589" cy="2318104"/>
          </a:xfrm>
          <a:prstGeom prst="rect">
            <a:avLst/>
          </a:prstGeom>
        </p:spPr>
      </p:pic>
      <p:sp>
        <p:nvSpPr>
          <p:cNvPr id="9" name="TextBox 8">
            <a:extLst>
              <a:ext uri="{FF2B5EF4-FFF2-40B4-BE49-F238E27FC236}">
                <a16:creationId xmlns:a16="http://schemas.microsoft.com/office/drawing/2014/main" id="{880B5F1F-2BEB-C607-12DC-4DCC5F79B439}"/>
              </a:ext>
            </a:extLst>
          </p:cNvPr>
          <p:cNvSpPr txBox="1"/>
          <p:nvPr/>
        </p:nvSpPr>
        <p:spPr>
          <a:xfrm>
            <a:off x="4094415" y="1269676"/>
            <a:ext cx="4408923" cy="646331"/>
          </a:xfrm>
          <a:prstGeom prst="rect">
            <a:avLst/>
          </a:prstGeom>
          <a:noFill/>
        </p:spPr>
        <p:txBody>
          <a:bodyPr wrap="square" rtlCol="0">
            <a:spAutoFit/>
          </a:bodyPr>
          <a:lstStyle/>
          <a:p>
            <a:r>
              <a:rPr lang="en-US" dirty="0" err="1"/>
              <a:t>H.S.Schwabe</a:t>
            </a:r>
            <a:r>
              <a:rPr lang="en-US" dirty="0"/>
              <a:t>: (1844) </a:t>
            </a:r>
            <a:r>
              <a:rPr lang="en-US" dirty="0" err="1"/>
              <a:t>Astronomische</a:t>
            </a:r>
            <a:r>
              <a:rPr lang="en-US" dirty="0"/>
              <a:t> </a:t>
            </a:r>
            <a:r>
              <a:rPr lang="en-US" dirty="0" err="1"/>
              <a:t>Nachrichten</a:t>
            </a:r>
            <a:r>
              <a:rPr lang="en-US" dirty="0"/>
              <a:t>, volume 21, issue 15, p.233</a:t>
            </a:r>
          </a:p>
        </p:txBody>
      </p:sp>
      <p:pic>
        <p:nvPicPr>
          <p:cNvPr id="10" name="Picture 9">
            <a:extLst>
              <a:ext uri="{FF2B5EF4-FFF2-40B4-BE49-F238E27FC236}">
                <a16:creationId xmlns:a16="http://schemas.microsoft.com/office/drawing/2014/main" id="{9729CBFB-387F-80CB-4302-642DF5919330}"/>
              </a:ext>
            </a:extLst>
          </p:cNvPr>
          <p:cNvPicPr>
            <a:picLocks noChangeAspect="1"/>
          </p:cNvPicPr>
          <p:nvPr/>
        </p:nvPicPr>
        <p:blipFill>
          <a:blip r:embed="rId4"/>
          <a:stretch>
            <a:fillRect/>
          </a:stretch>
        </p:blipFill>
        <p:spPr>
          <a:xfrm>
            <a:off x="599893" y="4547733"/>
            <a:ext cx="7836467" cy="2081182"/>
          </a:xfrm>
          <a:prstGeom prst="rect">
            <a:avLst/>
          </a:prstGeom>
        </p:spPr>
      </p:pic>
    </p:spTree>
    <p:extLst>
      <p:ext uri="{BB962C8B-B14F-4D97-AF65-F5344CB8AC3E}">
        <p14:creationId xmlns:p14="http://schemas.microsoft.com/office/powerpoint/2010/main" val="311237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20DA0-F5B8-A618-AB31-F35BF1338A4D}"/>
              </a:ext>
            </a:extLst>
          </p:cNvPr>
          <p:cNvSpPr>
            <a:spLocks noGrp="1"/>
          </p:cNvSpPr>
          <p:nvPr>
            <p:ph type="title"/>
          </p:nvPr>
        </p:nvSpPr>
        <p:spPr>
          <a:xfrm>
            <a:off x="457200" y="274638"/>
            <a:ext cx="8229600" cy="745509"/>
          </a:xfrm>
        </p:spPr>
        <p:txBody>
          <a:bodyPr/>
          <a:lstStyle/>
          <a:p>
            <a:r>
              <a:rPr lang="en-US" sz="3600" b="1" dirty="0"/>
              <a:t>Rudolf Wolf’s Famous Formula</a:t>
            </a:r>
            <a:br>
              <a:rPr lang="en-US" sz="3600" b="1" dirty="0"/>
            </a:br>
            <a:r>
              <a:rPr lang="en-US" sz="3600" b="1" dirty="0"/>
              <a:t> and the Importance of Groups</a:t>
            </a:r>
          </a:p>
        </p:txBody>
      </p:sp>
      <p:sp>
        <p:nvSpPr>
          <p:cNvPr id="4" name="Slide Number Placeholder 3">
            <a:extLst>
              <a:ext uri="{FF2B5EF4-FFF2-40B4-BE49-F238E27FC236}">
                <a16:creationId xmlns:a16="http://schemas.microsoft.com/office/drawing/2014/main" id="{D463AAD0-6F0A-7E9D-BC72-F8DEF2C7824C}"/>
              </a:ext>
            </a:extLst>
          </p:cNvPr>
          <p:cNvSpPr>
            <a:spLocks noGrp="1"/>
          </p:cNvSpPr>
          <p:nvPr>
            <p:ph type="sldNum" sz="quarter" idx="12"/>
          </p:nvPr>
        </p:nvSpPr>
        <p:spPr/>
        <p:txBody>
          <a:bodyPr/>
          <a:lstStyle/>
          <a:p>
            <a:fld id="{45F1DBCD-6744-4E6C-92F3-70C3ED2EFD88}" type="slidenum">
              <a:rPr lang="en-US" altLang="en-US" smtClean="0"/>
              <a:pPr/>
              <a:t>5</a:t>
            </a:fld>
            <a:endParaRPr lang="en-US" altLang="en-US"/>
          </a:p>
        </p:txBody>
      </p:sp>
      <p:pic>
        <p:nvPicPr>
          <p:cNvPr id="6" name="Picture 5">
            <a:extLst>
              <a:ext uri="{FF2B5EF4-FFF2-40B4-BE49-F238E27FC236}">
                <a16:creationId xmlns:a16="http://schemas.microsoft.com/office/drawing/2014/main" id="{81D70DC1-30A9-1768-E4F2-D2500C144E91}"/>
              </a:ext>
            </a:extLst>
          </p:cNvPr>
          <p:cNvPicPr>
            <a:picLocks noChangeAspect="1"/>
          </p:cNvPicPr>
          <p:nvPr/>
        </p:nvPicPr>
        <p:blipFill rotWithShape="1">
          <a:blip r:embed="rId3"/>
          <a:srcRect l="8306" r="1987"/>
          <a:stretch/>
        </p:blipFill>
        <p:spPr>
          <a:xfrm>
            <a:off x="329682" y="1466797"/>
            <a:ext cx="5577840" cy="4097883"/>
          </a:xfrm>
          <a:prstGeom prst="rect">
            <a:avLst/>
          </a:prstGeom>
        </p:spPr>
      </p:pic>
      <p:sp>
        <p:nvSpPr>
          <p:cNvPr id="7" name="TextBox 6">
            <a:extLst>
              <a:ext uri="{FF2B5EF4-FFF2-40B4-BE49-F238E27FC236}">
                <a16:creationId xmlns:a16="http://schemas.microsoft.com/office/drawing/2014/main" id="{05A831C2-E7C4-A81E-CD62-CC9FDC13438D}"/>
              </a:ext>
            </a:extLst>
          </p:cNvPr>
          <p:cNvSpPr txBox="1"/>
          <p:nvPr/>
        </p:nvSpPr>
        <p:spPr>
          <a:xfrm>
            <a:off x="274320" y="5598894"/>
            <a:ext cx="8002456" cy="646331"/>
          </a:xfrm>
          <a:prstGeom prst="rect">
            <a:avLst/>
          </a:prstGeom>
          <a:noFill/>
        </p:spPr>
        <p:txBody>
          <a:bodyPr wrap="square" rtlCol="0">
            <a:spAutoFit/>
          </a:bodyPr>
          <a:lstStyle/>
          <a:p>
            <a:r>
              <a:rPr lang="en-US" dirty="0"/>
              <a:t>Rudolf Wolf (1950) </a:t>
            </a:r>
            <a:r>
              <a:rPr lang="de-DE" b="0" i="0" dirty="0">
                <a:solidFill>
                  <a:schemeClr val="tx1">
                    <a:lumMod val="95000"/>
                    <a:lumOff val="5000"/>
                  </a:schemeClr>
                </a:solidFill>
                <a:effectLst/>
                <a:latin typeface="Helvetica Neue"/>
              </a:rPr>
              <a:t>Astronomische Mitteilungen der Eidgenössischen Sternwarte Zürich, vol. 1, pp.127-157. Mittheilungen VI</a:t>
            </a:r>
            <a:endParaRPr lang="en-US" dirty="0">
              <a:solidFill>
                <a:schemeClr val="tx1">
                  <a:lumMod val="95000"/>
                  <a:lumOff val="5000"/>
                </a:schemeClr>
              </a:solidFill>
            </a:endParaRPr>
          </a:p>
        </p:txBody>
      </p:sp>
      <p:sp>
        <p:nvSpPr>
          <p:cNvPr id="8" name="Rectangle 7">
            <a:extLst>
              <a:ext uri="{FF2B5EF4-FFF2-40B4-BE49-F238E27FC236}">
                <a16:creationId xmlns:a16="http://schemas.microsoft.com/office/drawing/2014/main" id="{3F31765E-8836-9146-2CA2-EED73FA69EAF}"/>
              </a:ext>
            </a:extLst>
          </p:cNvPr>
          <p:cNvSpPr/>
          <p:nvPr/>
        </p:nvSpPr>
        <p:spPr>
          <a:xfrm>
            <a:off x="302001" y="2556587"/>
            <a:ext cx="5529321" cy="1652343"/>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77176F-8D9D-A88A-AA46-96E2EF05FAB0}"/>
              </a:ext>
            </a:extLst>
          </p:cNvPr>
          <p:cNvSpPr txBox="1"/>
          <p:nvPr/>
        </p:nvSpPr>
        <p:spPr>
          <a:xfrm>
            <a:off x="5831322" y="2420390"/>
            <a:ext cx="2962158" cy="1754326"/>
          </a:xfrm>
          <a:prstGeom prst="rect">
            <a:avLst/>
          </a:prstGeom>
          <a:noFill/>
        </p:spPr>
        <p:txBody>
          <a:bodyPr wrap="square" rtlCol="0">
            <a:spAutoFit/>
          </a:bodyPr>
          <a:lstStyle/>
          <a:p>
            <a:r>
              <a:rPr lang="en-US" dirty="0"/>
              <a:t>When a new location on the Sun is ‘attacked’ by the spot-forming </a:t>
            </a:r>
            <a:r>
              <a:rPr lang="en-US" sz="1600" dirty="0"/>
              <a:t>process</a:t>
            </a:r>
            <a:r>
              <a:rPr lang="en-US" dirty="0"/>
              <a:t> this is much more important than just adding a new spot to an existing group</a:t>
            </a:r>
          </a:p>
        </p:txBody>
      </p:sp>
      <p:sp>
        <p:nvSpPr>
          <p:cNvPr id="10" name="TextBox 9">
            <a:extLst>
              <a:ext uri="{FF2B5EF4-FFF2-40B4-BE49-F238E27FC236}">
                <a16:creationId xmlns:a16="http://schemas.microsoft.com/office/drawing/2014/main" id="{C0853F3F-3834-F9B8-1CFA-F7C4B869A701}"/>
              </a:ext>
            </a:extLst>
          </p:cNvPr>
          <p:cNvSpPr txBox="1"/>
          <p:nvPr/>
        </p:nvSpPr>
        <p:spPr>
          <a:xfrm>
            <a:off x="5879841" y="4509796"/>
            <a:ext cx="2806959" cy="923330"/>
          </a:xfrm>
          <a:prstGeom prst="rect">
            <a:avLst/>
          </a:prstGeom>
          <a:noFill/>
        </p:spPr>
        <p:txBody>
          <a:bodyPr wrap="square" rtlCol="0">
            <a:spAutoFit/>
          </a:bodyPr>
          <a:lstStyle/>
          <a:p>
            <a:r>
              <a:rPr lang="en-US" dirty="0"/>
              <a:t>Wolf took the number of spots as a measure of the ‘size’ of the group</a:t>
            </a:r>
          </a:p>
        </p:txBody>
      </p:sp>
      <p:sp>
        <p:nvSpPr>
          <p:cNvPr id="11" name="TextBox 10">
            <a:extLst>
              <a:ext uri="{FF2B5EF4-FFF2-40B4-BE49-F238E27FC236}">
                <a16:creationId xmlns:a16="http://schemas.microsoft.com/office/drawing/2014/main" id="{836D04AF-59A3-CC43-8DF4-A17D13BF52A6}"/>
              </a:ext>
            </a:extLst>
          </p:cNvPr>
          <p:cNvSpPr txBox="1"/>
          <p:nvPr/>
        </p:nvSpPr>
        <p:spPr>
          <a:xfrm>
            <a:off x="5907521" y="1400630"/>
            <a:ext cx="2751597" cy="923330"/>
          </a:xfrm>
          <a:prstGeom prst="rect">
            <a:avLst/>
          </a:prstGeom>
          <a:noFill/>
        </p:spPr>
        <p:txBody>
          <a:bodyPr wrap="square" rtlCol="0">
            <a:spAutoFit/>
          </a:bodyPr>
          <a:lstStyle/>
          <a:p>
            <a:r>
              <a:rPr lang="en-US" dirty="0"/>
              <a:t>As Schwabe, Wolf saw the ‘</a:t>
            </a:r>
            <a:r>
              <a:rPr lang="en-US" dirty="0">
                <a:ln w="19050">
                  <a:solidFill>
                    <a:schemeClr val="accent1">
                      <a:shade val="50000"/>
                    </a:schemeClr>
                  </a:solidFill>
                </a:ln>
              </a:rPr>
              <a:t>Group</a:t>
            </a:r>
            <a:r>
              <a:rPr lang="en-US" dirty="0"/>
              <a:t>’ as the basic element of solar activity</a:t>
            </a:r>
          </a:p>
        </p:txBody>
      </p:sp>
      <p:sp>
        <p:nvSpPr>
          <p:cNvPr id="12" name="TextBox 11">
            <a:extLst>
              <a:ext uri="{FF2B5EF4-FFF2-40B4-BE49-F238E27FC236}">
                <a16:creationId xmlns:a16="http://schemas.microsoft.com/office/drawing/2014/main" id="{5F988B1E-9361-CC09-B0B6-8A5C15EF5B7D}"/>
              </a:ext>
            </a:extLst>
          </p:cNvPr>
          <p:cNvSpPr txBox="1"/>
          <p:nvPr/>
        </p:nvSpPr>
        <p:spPr>
          <a:xfrm>
            <a:off x="1300065" y="4553339"/>
            <a:ext cx="1573764" cy="369332"/>
          </a:xfrm>
          <a:prstGeom prst="rect">
            <a:avLst/>
          </a:prstGeom>
          <a:solidFill>
            <a:srgbClr val="FFFF00">
              <a:alpha val="27000"/>
            </a:srgbClr>
          </a:solidFill>
        </p:spPr>
        <p:txBody>
          <a:bodyPr wrap="square" rtlCol="0">
            <a:spAutoFit/>
          </a:bodyPr>
          <a:lstStyle/>
          <a:p>
            <a:endParaRPr lang="en-US" dirty="0"/>
          </a:p>
        </p:txBody>
      </p:sp>
    </p:spTree>
    <p:extLst>
      <p:ext uri="{BB962C8B-B14F-4D97-AF65-F5344CB8AC3E}">
        <p14:creationId xmlns:p14="http://schemas.microsoft.com/office/powerpoint/2010/main" val="2327524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851135-AC05-9BEA-1F9B-11ECF613E667}"/>
              </a:ext>
            </a:extLst>
          </p:cNvPr>
          <p:cNvSpPr>
            <a:spLocks noGrp="1"/>
          </p:cNvSpPr>
          <p:nvPr>
            <p:ph type="sldNum" sz="quarter" idx="12"/>
          </p:nvPr>
        </p:nvSpPr>
        <p:spPr/>
        <p:txBody>
          <a:bodyPr/>
          <a:lstStyle/>
          <a:p>
            <a:fld id="{8114114C-3409-4FEB-B2F0-E6ED798AC58B}" type="slidenum">
              <a:rPr lang="en-US" altLang="en-US"/>
              <a:pPr/>
              <a:t>6</a:t>
            </a:fld>
            <a:endParaRPr lang="en-US" altLang="en-US"/>
          </a:p>
        </p:txBody>
      </p:sp>
      <p:sp>
        <p:nvSpPr>
          <p:cNvPr id="385028" name="Rectangle 4">
            <a:extLst>
              <a:ext uri="{FF2B5EF4-FFF2-40B4-BE49-F238E27FC236}">
                <a16:creationId xmlns:a16="http://schemas.microsoft.com/office/drawing/2014/main" id="{F118C828-3904-55C8-E416-C8CDD46CD209}"/>
              </a:ext>
            </a:extLst>
          </p:cNvPr>
          <p:cNvSpPr>
            <a:spLocks noGrp="1" noChangeArrowheads="1"/>
          </p:cNvSpPr>
          <p:nvPr>
            <p:ph type="title"/>
          </p:nvPr>
        </p:nvSpPr>
        <p:spPr/>
        <p:txBody>
          <a:bodyPr/>
          <a:lstStyle/>
          <a:p>
            <a:r>
              <a:rPr lang="en-US" altLang="en-US" sz="4000"/>
              <a:t>Magnetic Flux back to 1976 and the Sunspot Group Number (SS16)</a:t>
            </a:r>
          </a:p>
        </p:txBody>
      </p:sp>
      <p:pic>
        <p:nvPicPr>
          <p:cNvPr id="385029" name="Picture 5">
            <a:extLst>
              <a:ext uri="{FF2B5EF4-FFF2-40B4-BE49-F238E27FC236}">
                <a16:creationId xmlns:a16="http://schemas.microsoft.com/office/drawing/2014/main" id="{E2D5513F-4271-4C90-0F50-7E7A60396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501775"/>
            <a:ext cx="5588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0" name="Text Box 6">
            <a:extLst>
              <a:ext uri="{FF2B5EF4-FFF2-40B4-BE49-F238E27FC236}">
                <a16:creationId xmlns:a16="http://schemas.microsoft.com/office/drawing/2014/main" id="{8B124529-9667-BD4E-B567-A799B67E0951}"/>
              </a:ext>
            </a:extLst>
          </p:cNvPr>
          <p:cNvSpPr txBox="1">
            <a:spLocks noChangeArrowheads="1"/>
          </p:cNvSpPr>
          <p:nvPr/>
        </p:nvSpPr>
        <p:spPr bwMode="auto">
          <a:xfrm>
            <a:off x="6311900" y="1574800"/>
            <a:ext cx="2413000" cy="489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Scaling MWO to MDI-HMI and WSO to the result yields a good measure of the LOS unsigned full disk magnetic flux which turns out to be a linear function of the Sunspot Group Number (S&amp;S 2016).</a:t>
            </a:r>
          </a:p>
          <a:p>
            <a:pPr>
              <a:spcBef>
                <a:spcPct val="50000"/>
              </a:spcBef>
            </a:pPr>
            <a:r>
              <a:rPr lang="en-US" altLang="en-US"/>
              <a:t>Even at the limit of zero Groups there is still a significant amount of solar magnetic flux as needed to explain the interplanetary flux.</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15211BD2-EA2D-874D-2A80-665951597D3B}"/>
              </a:ext>
            </a:extLst>
          </p:cNvPr>
          <p:cNvSpPr>
            <a:spLocks noGrp="1"/>
          </p:cNvSpPr>
          <p:nvPr>
            <p:ph type="sldNum" sz="quarter" idx="12"/>
          </p:nvPr>
        </p:nvSpPr>
        <p:spPr/>
        <p:txBody>
          <a:bodyPr/>
          <a:lstStyle/>
          <a:p>
            <a:fld id="{F9AE5318-DD1F-4362-AE08-2EF6DC136E4A}" type="slidenum">
              <a:rPr lang="en-US" altLang="en-US"/>
              <a:pPr/>
              <a:t>7</a:t>
            </a:fld>
            <a:endParaRPr lang="en-US" altLang="en-US"/>
          </a:p>
        </p:txBody>
      </p:sp>
      <p:sp>
        <p:nvSpPr>
          <p:cNvPr id="388098" name="Rectangle 2">
            <a:extLst>
              <a:ext uri="{FF2B5EF4-FFF2-40B4-BE49-F238E27FC236}">
                <a16:creationId xmlns:a16="http://schemas.microsoft.com/office/drawing/2014/main" id="{65B8B381-7B6A-A184-1406-099CA6D44B7A}"/>
              </a:ext>
            </a:extLst>
          </p:cNvPr>
          <p:cNvSpPr>
            <a:spLocks noGrp="1" noChangeArrowheads="1"/>
          </p:cNvSpPr>
          <p:nvPr>
            <p:ph type="title"/>
          </p:nvPr>
        </p:nvSpPr>
        <p:spPr>
          <a:xfrm>
            <a:off x="322263" y="160338"/>
            <a:ext cx="8509000" cy="609600"/>
          </a:xfrm>
        </p:spPr>
        <p:txBody>
          <a:bodyPr/>
          <a:lstStyle/>
          <a:p>
            <a:r>
              <a:rPr lang="en-US" altLang="en-US" sz="4000"/>
              <a:t>The Hoyt &amp; Schatten Reconstruction</a:t>
            </a:r>
          </a:p>
        </p:txBody>
      </p:sp>
      <p:sp>
        <p:nvSpPr>
          <p:cNvPr id="388099" name="Text Box 3">
            <a:extLst>
              <a:ext uri="{FF2B5EF4-FFF2-40B4-BE49-F238E27FC236}">
                <a16:creationId xmlns:a16="http://schemas.microsoft.com/office/drawing/2014/main" id="{8C235648-EF2F-5E45-37DD-12D37C9D6F37}"/>
              </a:ext>
            </a:extLst>
          </p:cNvPr>
          <p:cNvSpPr txBox="1">
            <a:spLocks noChangeArrowheads="1"/>
          </p:cNvSpPr>
          <p:nvPr/>
        </p:nvSpPr>
        <p:spPr bwMode="auto">
          <a:xfrm>
            <a:off x="406400" y="1808163"/>
            <a:ext cx="8318500" cy="192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b="1"/>
              <a:t>Hoyt, Douglas V.; Schatten, Kenneth H.:</a:t>
            </a:r>
            <a:r>
              <a:rPr lang="en-US" altLang="en-US" sz="1600"/>
              <a:t> Group Sunspot Numbers: a new solar activity reconstruction. </a:t>
            </a:r>
            <a:r>
              <a:rPr lang="en-US" altLang="en-US" sz="1600" i="1"/>
              <a:t>Sol. Phys. 179, 189–219, 1998</a:t>
            </a:r>
            <a:r>
              <a:rPr lang="en-US" altLang="en-US" sz="1600"/>
              <a:t>. [HS98 in what follows]</a:t>
            </a:r>
          </a:p>
          <a:p>
            <a:pPr algn="l"/>
            <a:r>
              <a:rPr lang="en-US" altLang="en-US" sz="1600"/>
              <a:t>“In this paper, we construct a time series known as the </a:t>
            </a:r>
            <a:r>
              <a:rPr lang="en-US" altLang="en-US" sz="1600">
                <a:solidFill>
                  <a:srgbClr val="FF3300"/>
                </a:solidFill>
              </a:rPr>
              <a:t>Group Sunspot Number</a:t>
            </a:r>
            <a:r>
              <a:rPr lang="en-US" altLang="en-US" sz="1600"/>
              <a:t>. […] The generation and preliminary analysis of the Group Sunspot Numbers allow us to make several conclusions: (1) </a:t>
            </a:r>
            <a:r>
              <a:rPr lang="en-US" altLang="en-US" sz="1600" b="1">
                <a:solidFill>
                  <a:srgbClr val="FF3300"/>
                </a:solidFill>
              </a:rPr>
              <a:t>Solar activity before 1882 is lower than generally assumed</a:t>
            </a:r>
            <a:r>
              <a:rPr lang="en-US" altLang="en-US" sz="1600"/>
              <a:t> and consequently </a:t>
            </a:r>
            <a:r>
              <a:rPr lang="en-US" altLang="en-US" sz="1600" b="1">
                <a:solidFill>
                  <a:srgbClr val="FF3300"/>
                </a:solidFill>
              </a:rPr>
              <a:t>solar activity in the last few decades is higher than it has been for several centuries.</a:t>
            </a:r>
            <a:r>
              <a:rPr lang="en-US" altLang="en-US" sz="1600"/>
              <a:t>” [Other researchers have claimed for more than ≈10,000 years]</a:t>
            </a:r>
          </a:p>
        </p:txBody>
      </p:sp>
      <p:sp>
        <p:nvSpPr>
          <p:cNvPr id="388100" name="Text Box 4">
            <a:extLst>
              <a:ext uri="{FF2B5EF4-FFF2-40B4-BE49-F238E27FC236}">
                <a16:creationId xmlns:a16="http://schemas.microsoft.com/office/drawing/2014/main" id="{C8568E81-5C30-C55F-ADDA-C476A4E1AB13}"/>
              </a:ext>
            </a:extLst>
          </p:cNvPr>
          <p:cNvSpPr txBox="1">
            <a:spLocks noChangeArrowheads="1"/>
          </p:cNvSpPr>
          <p:nvPr/>
        </p:nvSpPr>
        <p:spPr bwMode="auto">
          <a:xfrm>
            <a:off x="444500" y="850900"/>
            <a:ext cx="83185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b="1"/>
              <a:t>Hoyt, Douglas V.; Schatten, Kenneth H.; Nesme-Ribes, Elizabeth:</a:t>
            </a:r>
            <a:r>
              <a:rPr lang="en-US" altLang="en-US" sz="1600"/>
              <a:t> The one hundredth year of Rudolf Wolf's death: </a:t>
            </a:r>
            <a:r>
              <a:rPr lang="en-US" altLang="en-US" sz="1600" b="1">
                <a:solidFill>
                  <a:srgbClr val="FF3300"/>
                </a:solidFill>
              </a:rPr>
              <a:t>Do we have the correct reconstruction of solar activity?</a:t>
            </a:r>
            <a:r>
              <a:rPr lang="en-US" altLang="en-US" sz="1600"/>
              <a:t> </a:t>
            </a:r>
            <a:r>
              <a:rPr lang="en-US" altLang="en-US" sz="1600" i="1"/>
              <a:t>Geophysical Research Letters, Volume 21, Issue 18, p. 2067-2070, 1994 </a:t>
            </a:r>
          </a:p>
        </p:txBody>
      </p:sp>
      <p:sp>
        <p:nvSpPr>
          <p:cNvPr id="388101" name="Rectangle 5">
            <a:extLst>
              <a:ext uri="{FF2B5EF4-FFF2-40B4-BE49-F238E27FC236}">
                <a16:creationId xmlns:a16="http://schemas.microsoft.com/office/drawing/2014/main" id="{08DAC873-6632-1C86-602A-262BE1066651}"/>
              </a:ext>
            </a:extLst>
          </p:cNvPr>
          <p:cNvSpPr>
            <a:spLocks noChangeArrowheads="1"/>
          </p:cNvSpPr>
          <p:nvPr/>
        </p:nvSpPr>
        <p:spPr bwMode="auto">
          <a:xfrm>
            <a:off x="301625" y="3714750"/>
            <a:ext cx="85471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0"/>
              </a:spcBef>
              <a:defRPr sz="4400">
                <a:solidFill>
                  <a:schemeClr val="tx2"/>
                </a:solidFill>
                <a:latin typeface="Arial" panose="020B0604020202020204" pitchFamily="34" charset="0"/>
                <a:cs typeface="Arial" panose="020B0604020202020204" pitchFamily="34" charset="0"/>
              </a:defRPr>
            </a:lvl1pPr>
            <a:lvl2pPr>
              <a:spcBef>
                <a:spcPct val="0"/>
              </a:spcBef>
              <a:defRPr sz="4400">
                <a:solidFill>
                  <a:schemeClr val="tx2"/>
                </a:solidFill>
                <a:latin typeface="Arial" panose="020B0604020202020204" pitchFamily="34" charset="0"/>
                <a:cs typeface="Arial" panose="020B0604020202020204" pitchFamily="34" charset="0"/>
              </a:defRPr>
            </a:lvl2pPr>
            <a:lvl3pPr>
              <a:spcBef>
                <a:spcPct val="0"/>
              </a:spcBef>
              <a:defRPr sz="4400">
                <a:solidFill>
                  <a:schemeClr val="tx2"/>
                </a:solidFill>
                <a:latin typeface="Arial" panose="020B0604020202020204" pitchFamily="34" charset="0"/>
                <a:cs typeface="Arial" panose="020B0604020202020204" pitchFamily="34" charset="0"/>
              </a:defRPr>
            </a:lvl3pPr>
            <a:lvl4pPr>
              <a:spcBef>
                <a:spcPct val="0"/>
              </a:spcBef>
              <a:defRPr sz="4400">
                <a:solidFill>
                  <a:schemeClr val="tx2"/>
                </a:solidFill>
                <a:latin typeface="Arial" panose="020B0604020202020204" pitchFamily="34" charset="0"/>
                <a:cs typeface="Arial" panose="020B0604020202020204" pitchFamily="34" charset="0"/>
              </a:defRPr>
            </a:lvl4pPr>
            <a:lvl5pPr>
              <a:spcBef>
                <a:spcPct val="0"/>
              </a:spcBef>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2100"/>
              <a:t>The Problem: Two Very Different ‘Sunspot Series’. Which One to Use?</a:t>
            </a:r>
          </a:p>
        </p:txBody>
      </p:sp>
      <p:sp>
        <p:nvSpPr>
          <p:cNvPr id="388102" name="Rectangle 6">
            <a:extLst>
              <a:ext uri="{FF2B5EF4-FFF2-40B4-BE49-F238E27FC236}">
                <a16:creationId xmlns:a16="http://schemas.microsoft.com/office/drawing/2014/main" id="{1751881D-E89B-F834-1599-414F00EDC7F0}"/>
              </a:ext>
            </a:extLst>
          </p:cNvPr>
          <p:cNvSpPr>
            <a:spLocks noChangeArrowheads="1"/>
          </p:cNvSpPr>
          <p:nvPr/>
        </p:nvSpPr>
        <p:spPr bwMode="auto">
          <a:xfrm>
            <a:off x="254000" y="4357688"/>
            <a:ext cx="871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endParaRPr lang="en-US" altLang="en-US" sz="1600" b="1"/>
          </a:p>
        </p:txBody>
      </p:sp>
      <p:pic>
        <p:nvPicPr>
          <p:cNvPr id="388103" name="Picture 5">
            <a:extLst>
              <a:ext uri="{FF2B5EF4-FFF2-40B4-BE49-F238E27FC236}">
                <a16:creationId xmlns:a16="http://schemas.microsoft.com/office/drawing/2014/main" id="{DDE1E7F6-5AD0-C5CE-7C40-98287A0695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616" b="12921"/>
          <a:stretch>
            <a:fillRect/>
          </a:stretch>
        </p:blipFill>
        <p:spPr bwMode="auto">
          <a:xfrm>
            <a:off x="242888" y="4181475"/>
            <a:ext cx="502761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5" name="Text Box 9">
            <a:extLst>
              <a:ext uri="{FF2B5EF4-FFF2-40B4-BE49-F238E27FC236}">
                <a16:creationId xmlns:a16="http://schemas.microsoft.com/office/drawing/2014/main" id="{AA446707-A768-FF08-ECA3-21260F696B04}"/>
              </a:ext>
            </a:extLst>
          </p:cNvPr>
          <p:cNvSpPr txBox="1">
            <a:spLocks noChangeArrowheads="1"/>
          </p:cNvSpPr>
          <p:nvPr/>
        </p:nvSpPr>
        <p:spPr bwMode="auto">
          <a:xfrm>
            <a:off x="5156200" y="4343400"/>
            <a:ext cx="38227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Original Wolf Number:</a:t>
            </a:r>
            <a:r>
              <a:rPr lang="en-US" altLang="en-US" sz="1800">
                <a:solidFill>
                  <a:schemeClr val="bg1"/>
                </a:solidFill>
              </a:rPr>
              <a:t>   </a:t>
            </a:r>
            <a:r>
              <a:rPr lang="en-US" altLang="en-US" sz="1800"/>
              <a:t>W</a:t>
            </a:r>
            <a:r>
              <a:rPr lang="en-US" altLang="en-US" sz="1800" baseline="-25000"/>
              <a:t>o</a:t>
            </a:r>
            <a:r>
              <a:rPr lang="en-US" altLang="en-US" sz="1800"/>
              <a:t> = Groups + 1/10 Spots. (‘1/10 Spots’ was assumed to be a measure of the </a:t>
            </a:r>
            <a:r>
              <a:rPr lang="en-US" altLang="en-US" sz="1800">
                <a:solidFill>
                  <a:srgbClr val="FF3300"/>
                </a:solidFill>
              </a:rPr>
              <a:t>area</a:t>
            </a:r>
            <a:r>
              <a:rPr lang="en-US" altLang="en-US" sz="1800"/>
              <a:t> of the group). W = k 10 W</a:t>
            </a:r>
            <a:r>
              <a:rPr lang="en-US" altLang="en-US" sz="1800" baseline="-25000"/>
              <a:t>o</a:t>
            </a:r>
          </a:p>
        </p:txBody>
      </p:sp>
      <p:sp>
        <p:nvSpPr>
          <p:cNvPr id="388106" name="Line 10">
            <a:extLst>
              <a:ext uri="{FF2B5EF4-FFF2-40B4-BE49-F238E27FC236}">
                <a16:creationId xmlns:a16="http://schemas.microsoft.com/office/drawing/2014/main" id="{68635949-4482-E5DA-F98F-D5ACA3FAC663}"/>
              </a:ext>
            </a:extLst>
          </p:cNvPr>
          <p:cNvSpPr>
            <a:spLocks noChangeShapeType="1"/>
          </p:cNvSpPr>
          <p:nvPr/>
        </p:nvSpPr>
        <p:spPr bwMode="auto">
          <a:xfrm flipV="1">
            <a:off x="1739900" y="4826000"/>
            <a:ext cx="3378200" cy="13081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107" name="Rectangle 11">
            <a:extLst>
              <a:ext uri="{FF2B5EF4-FFF2-40B4-BE49-F238E27FC236}">
                <a16:creationId xmlns:a16="http://schemas.microsoft.com/office/drawing/2014/main" id="{B72B0F89-3CF4-75D2-6B17-BD2A005C18F7}"/>
              </a:ext>
            </a:extLst>
          </p:cNvPr>
          <p:cNvSpPr>
            <a:spLocks noChangeArrowheads="1"/>
          </p:cNvSpPr>
          <p:nvPr/>
        </p:nvSpPr>
        <p:spPr bwMode="auto">
          <a:xfrm>
            <a:off x="5308600" y="5570538"/>
            <a:ext cx="35210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t>H&amp;S GSN = 12 G where the ‘12’ was chosen to make the GSN = W for the interval 1874-1976</a:t>
            </a:r>
          </a:p>
        </p:txBody>
      </p:sp>
      <p:sp>
        <p:nvSpPr>
          <p:cNvPr id="388108" name="Line 12">
            <a:extLst>
              <a:ext uri="{FF2B5EF4-FFF2-40B4-BE49-F238E27FC236}">
                <a16:creationId xmlns:a16="http://schemas.microsoft.com/office/drawing/2014/main" id="{202120B5-F859-CA85-4586-032DD8472CC7}"/>
              </a:ext>
            </a:extLst>
          </p:cNvPr>
          <p:cNvSpPr>
            <a:spLocks noChangeShapeType="1"/>
          </p:cNvSpPr>
          <p:nvPr/>
        </p:nvSpPr>
        <p:spPr bwMode="auto">
          <a:xfrm>
            <a:off x="977900" y="4483100"/>
            <a:ext cx="1371600" cy="14097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109" name="Line 13">
            <a:extLst>
              <a:ext uri="{FF2B5EF4-FFF2-40B4-BE49-F238E27FC236}">
                <a16:creationId xmlns:a16="http://schemas.microsoft.com/office/drawing/2014/main" id="{8B155219-382C-59F1-E7FC-75152F52CE57}"/>
              </a:ext>
            </a:extLst>
          </p:cNvPr>
          <p:cNvSpPr>
            <a:spLocks noChangeShapeType="1"/>
          </p:cNvSpPr>
          <p:nvPr/>
        </p:nvSpPr>
        <p:spPr bwMode="auto">
          <a:xfrm>
            <a:off x="2209800" y="4419600"/>
            <a:ext cx="355600" cy="7493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111" name="Line 15">
            <a:extLst>
              <a:ext uri="{FF2B5EF4-FFF2-40B4-BE49-F238E27FC236}">
                <a16:creationId xmlns:a16="http://schemas.microsoft.com/office/drawing/2014/main" id="{A4361AE8-94FE-27FB-771F-876A7E1B3B31}"/>
              </a:ext>
            </a:extLst>
          </p:cNvPr>
          <p:cNvSpPr>
            <a:spLocks noChangeShapeType="1"/>
          </p:cNvSpPr>
          <p:nvPr/>
        </p:nvSpPr>
        <p:spPr bwMode="auto">
          <a:xfrm flipV="1">
            <a:off x="3673475" y="6194425"/>
            <a:ext cx="1058863" cy="793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88112" name="Oval 16">
            <a:extLst>
              <a:ext uri="{FF2B5EF4-FFF2-40B4-BE49-F238E27FC236}">
                <a16:creationId xmlns:a16="http://schemas.microsoft.com/office/drawing/2014/main" id="{B1EB26CF-4224-3F1C-CDB0-98BFB105460C}"/>
              </a:ext>
            </a:extLst>
          </p:cNvPr>
          <p:cNvSpPr>
            <a:spLocks noChangeArrowheads="1"/>
          </p:cNvSpPr>
          <p:nvPr/>
        </p:nvSpPr>
        <p:spPr bwMode="auto">
          <a:xfrm>
            <a:off x="1516063" y="4891088"/>
            <a:ext cx="1516062" cy="1652587"/>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8113" name="Text Box 17">
            <a:extLst>
              <a:ext uri="{FF2B5EF4-FFF2-40B4-BE49-F238E27FC236}">
                <a16:creationId xmlns:a16="http://schemas.microsoft.com/office/drawing/2014/main" id="{8A69F37D-AFA2-638D-8BC3-3F784239DC7D}"/>
              </a:ext>
            </a:extLst>
          </p:cNvPr>
          <p:cNvSpPr txBox="1">
            <a:spLocks noChangeArrowheads="1"/>
          </p:cNvSpPr>
          <p:nvPr/>
        </p:nvSpPr>
        <p:spPr bwMode="auto">
          <a:xfrm>
            <a:off x="1897063" y="4953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solidFill>
                  <a:srgbClr val="FF3300"/>
                </a:solidFill>
              </a:rPr>
              <a:t>18th</a:t>
            </a:r>
          </a:p>
        </p:txBody>
      </p:sp>
      <p:sp>
        <p:nvSpPr>
          <p:cNvPr id="388114" name="Text Box 18">
            <a:extLst>
              <a:ext uri="{FF2B5EF4-FFF2-40B4-BE49-F238E27FC236}">
                <a16:creationId xmlns:a16="http://schemas.microsoft.com/office/drawing/2014/main" id="{5DDD0FCF-16A5-4B96-FD76-73901E19620F}"/>
              </a:ext>
            </a:extLst>
          </p:cNvPr>
          <p:cNvSpPr txBox="1">
            <a:spLocks noChangeArrowheads="1"/>
          </p:cNvSpPr>
          <p:nvPr/>
        </p:nvSpPr>
        <p:spPr bwMode="auto">
          <a:xfrm>
            <a:off x="531813" y="5081588"/>
            <a:ext cx="717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Galileo</a:t>
            </a:r>
          </a:p>
        </p:txBody>
      </p:sp>
      <p:sp>
        <p:nvSpPr>
          <p:cNvPr id="388115" name="Text Box 19">
            <a:extLst>
              <a:ext uri="{FF2B5EF4-FFF2-40B4-BE49-F238E27FC236}">
                <a16:creationId xmlns:a16="http://schemas.microsoft.com/office/drawing/2014/main" id="{5FF315E4-F66B-8242-8AF2-30B76460CB84}"/>
              </a:ext>
            </a:extLst>
          </p:cNvPr>
          <p:cNvSpPr txBox="1">
            <a:spLocks noChangeArrowheads="1"/>
          </p:cNvSpPr>
          <p:nvPr/>
        </p:nvSpPr>
        <p:spPr bwMode="auto">
          <a:xfrm>
            <a:off x="808038" y="5370513"/>
            <a:ext cx="817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Scheiner</a:t>
            </a:r>
          </a:p>
        </p:txBody>
      </p:sp>
      <p:sp>
        <p:nvSpPr>
          <p:cNvPr id="388116" name="Text Box 20">
            <a:extLst>
              <a:ext uri="{FF2B5EF4-FFF2-40B4-BE49-F238E27FC236}">
                <a16:creationId xmlns:a16="http://schemas.microsoft.com/office/drawing/2014/main" id="{E25EA867-C3B6-1EB9-F70D-DFD7BC9E3545}"/>
              </a:ext>
            </a:extLst>
          </p:cNvPr>
          <p:cNvSpPr txBox="1">
            <a:spLocks noChangeArrowheads="1"/>
          </p:cNvSpPr>
          <p:nvPr/>
        </p:nvSpPr>
        <p:spPr bwMode="auto">
          <a:xfrm>
            <a:off x="1128713" y="603408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M.M.</a:t>
            </a:r>
          </a:p>
        </p:txBody>
      </p:sp>
      <p:sp>
        <p:nvSpPr>
          <p:cNvPr id="2" name="Rectangle 1">
            <a:extLst>
              <a:ext uri="{FF2B5EF4-FFF2-40B4-BE49-F238E27FC236}">
                <a16:creationId xmlns:a16="http://schemas.microsoft.com/office/drawing/2014/main" id="{C6459423-7A06-CE5E-7E1B-A627E62AB15B}"/>
              </a:ext>
            </a:extLst>
          </p:cNvPr>
          <p:cNvSpPr/>
          <p:nvPr/>
        </p:nvSpPr>
        <p:spPr>
          <a:xfrm>
            <a:off x="3728781" y="4561049"/>
            <a:ext cx="1003557" cy="2017978"/>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E249-837D-CF02-8E93-AB6622B478D3}"/>
              </a:ext>
            </a:extLst>
          </p:cNvPr>
          <p:cNvSpPr>
            <a:spLocks noGrp="1"/>
          </p:cNvSpPr>
          <p:nvPr>
            <p:ph type="title"/>
          </p:nvPr>
        </p:nvSpPr>
        <p:spPr>
          <a:xfrm>
            <a:off x="457200" y="274638"/>
            <a:ext cx="8352798" cy="826374"/>
          </a:xfrm>
        </p:spPr>
        <p:txBody>
          <a:bodyPr/>
          <a:lstStyle/>
          <a:p>
            <a:r>
              <a:rPr lang="en-US" dirty="0"/>
              <a:t>Sunspot Areas Since the 1880s</a:t>
            </a:r>
          </a:p>
        </p:txBody>
      </p:sp>
      <p:sp>
        <p:nvSpPr>
          <p:cNvPr id="4" name="Slide Number Placeholder 3">
            <a:extLst>
              <a:ext uri="{FF2B5EF4-FFF2-40B4-BE49-F238E27FC236}">
                <a16:creationId xmlns:a16="http://schemas.microsoft.com/office/drawing/2014/main" id="{47628F48-FEE1-5521-E730-EC59DE570B24}"/>
              </a:ext>
            </a:extLst>
          </p:cNvPr>
          <p:cNvSpPr>
            <a:spLocks noGrp="1"/>
          </p:cNvSpPr>
          <p:nvPr>
            <p:ph type="sldNum" sz="quarter" idx="12"/>
          </p:nvPr>
        </p:nvSpPr>
        <p:spPr/>
        <p:txBody>
          <a:bodyPr/>
          <a:lstStyle/>
          <a:p>
            <a:fld id="{45F1DBCD-6744-4E6C-92F3-70C3ED2EFD88}" type="slidenum">
              <a:rPr lang="en-US" altLang="en-US" smtClean="0"/>
              <a:pPr/>
              <a:t>8</a:t>
            </a:fld>
            <a:endParaRPr lang="en-US" altLang="en-US"/>
          </a:p>
        </p:txBody>
      </p:sp>
      <p:pic>
        <p:nvPicPr>
          <p:cNvPr id="8" name="Picture 7">
            <a:extLst>
              <a:ext uri="{FF2B5EF4-FFF2-40B4-BE49-F238E27FC236}">
                <a16:creationId xmlns:a16="http://schemas.microsoft.com/office/drawing/2014/main" id="{4B957D56-D589-1A88-BED5-691CACFABDD6}"/>
              </a:ext>
            </a:extLst>
          </p:cNvPr>
          <p:cNvPicPr>
            <a:picLocks noChangeAspect="1"/>
          </p:cNvPicPr>
          <p:nvPr/>
        </p:nvPicPr>
        <p:blipFill>
          <a:blip r:embed="rId2"/>
          <a:stretch>
            <a:fillRect/>
          </a:stretch>
        </p:blipFill>
        <p:spPr>
          <a:xfrm>
            <a:off x="624561" y="1296835"/>
            <a:ext cx="7894878" cy="3288248"/>
          </a:xfrm>
          <a:prstGeom prst="rect">
            <a:avLst/>
          </a:prstGeom>
        </p:spPr>
      </p:pic>
      <p:sp>
        <p:nvSpPr>
          <p:cNvPr id="9" name="TextBox 8">
            <a:extLst>
              <a:ext uri="{FF2B5EF4-FFF2-40B4-BE49-F238E27FC236}">
                <a16:creationId xmlns:a16="http://schemas.microsoft.com/office/drawing/2014/main" id="{8DB0B67E-1E65-6F00-A34A-4C9449C6389F}"/>
              </a:ext>
            </a:extLst>
          </p:cNvPr>
          <p:cNvSpPr txBox="1"/>
          <p:nvPr/>
        </p:nvSpPr>
        <p:spPr>
          <a:xfrm>
            <a:off x="1949260" y="4604852"/>
            <a:ext cx="5245480" cy="369332"/>
          </a:xfrm>
          <a:prstGeom prst="rect">
            <a:avLst/>
          </a:prstGeom>
          <a:noFill/>
        </p:spPr>
        <p:txBody>
          <a:bodyPr wrap="square" rtlCol="0">
            <a:spAutoFit/>
          </a:bodyPr>
          <a:lstStyle/>
          <a:p>
            <a:r>
              <a:rPr lang="en-US" dirty="0"/>
              <a:t>Hathaway et al. (2002), </a:t>
            </a:r>
            <a:r>
              <a:rPr lang="en-US" sz="1800" b="0" i="0" u="none" strike="noStrike" dirty="0">
                <a:solidFill>
                  <a:srgbClr val="000000"/>
                </a:solidFill>
                <a:effectLst/>
                <a:latin typeface="Calibri" panose="020F0502020204030204" pitchFamily="34" charset="0"/>
              </a:rPr>
              <a:t>Solar Physics 211: 357–370</a:t>
            </a:r>
            <a:endParaRPr lang="en-US" dirty="0"/>
          </a:p>
        </p:txBody>
      </p:sp>
      <p:sp>
        <p:nvSpPr>
          <p:cNvPr id="10" name="TextBox 9">
            <a:extLst>
              <a:ext uri="{FF2B5EF4-FFF2-40B4-BE49-F238E27FC236}">
                <a16:creationId xmlns:a16="http://schemas.microsoft.com/office/drawing/2014/main" id="{C5C0A6AA-6188-5CAF-3F7B-F435466DAF9E}"/>
              </a:ext>
            </a:extLst>
          </p:cNvPr>
          <p:cNvSpPr txBox="1"/>
          <p:nvPr/>
        </p:nvSpPr>
        <p:spPr>
          <a:xfrm>
            <a:off x="5398793" y="2154217"/>
            <a:ext cx="1319584" cy="923330"/>
          </a:xfrm>
          <a:prstGeom prst="rect">
            <a:avLst/>
          </a:prstGeom>
          <a:noFill/>
        </p:spPr>
        <p:txBody>
          <a:bodyPr wrap="square" rtlCol="0">
            <a:spAutoFit/>
          </a:bodyPr>
          <a:lstStyle/>
          <a:p>
            <a:r>
              <a:rPr lang="en-US" dirty="0"/>
              <a:t>H&amp;S Group Number</a:t>
            </a:r>
          </a:p>
        </p:txBody>
      </p:sp>
      <p:sp>
        <p:nvSpPr>
          <p:cNvPr id="11" name="TextBox 10">
            <a:extLst>
              <a:ext uri="{FF2B5EF4-FFF2-40B4-BE49-F238E27FC236}">
                <a16:creationId xmlns:a16="http://schemas.microsoft.com/office/drawing/2014/main" id="{F2C3EBF2-343C-A008-A107-6CA05BABBE0F}"/>
              </a:ext>
            </a:extLst>
          </p:cNvPr>
          <p:cNvSpPr txBox="1"/>
          <p:nvPr/>
        </p:nvSpPr>
        <p:spPr>
          <a:xfrm>
            <a:off x="1395327" y="2185887"/>
            <a:ext cx="1199124" cy="923330"/>
          </a:xfrm>
          <a:prstGeom prst="rect">
            <a:avLst/>
          </a:prstGeom>
          <a:noFill/>
        </p:spPr>
        <p:txBody>
          <a:bodyPr wrap="square" rtlCol="0">
            <a:spAutoFit/>
          </a:bodyPr>
          <a:lstStyle/>
          <a:p>
            <a:r>
              <a:rPr lang="en-US" dirty="0"/>
              <a:t>Wolfer Sunspot Number</a:t>
            </a:r>
          </a:p>
        </p:txBody>
      </p:sp>
      <p:sp>
        <p:nvSpPr>
          <p:cNvPr id="12" name="TextBox 11">
            <a:extLst>
              <a:ext uri="{FF2B5EF4-FFF2-40B4-BE49-F238E27FC236}">
                <a16:creationId xmlns:a16="http://schemas.microsoft.com/office/drawing/2014/main" id="{9F2399FF-4D38-966E-5985-84FDC1142CBC}"/>
              </a:ext>
            </a:extLst>
          </p:cNvPr>
          <p:cNvSpPr txBox="1"/>
          <p:nvPr/>
        </p:nvSpPr>
        <p:spPr>
          <a:xfrm>
            <a:off x="509217" y="5179775"/>
            <a:ext cx="8054385" cy="1477328"/>
          </a:xfrm>
          <a:prstGeom prst="rect">
            <a:avLst/>
          </a:prstGeom>
          <a:noFill/>
        </p:spPr>
        <p:txBody>
          <a:bodyPr wrap="square" rtlCol="0">
            <a:spAutoFit/>
          </a:bodyPr>
          <a:lstStyle/>
          <a:p>
            <a:r>
              <a:rPr lang="en-US" dirty="0"/>
              <a:t>The H&amp;S GSN and the Wolf/Wolfer SSN are almost equally well correlated with the area of the active regions on the disk, so Wolf’s assumption that his SSN was a good representation of solar activity is vindicated. Same for the Number of Groups. So, the Areas, GSN, and SSN should all agree (when scaled) and they (mostly) do after about AD 1882, but …</a:t>
            </a:r>
          </a:p>
        </p:txBody>
      </p:sp>
      <p:cxnSp>
        <p:nvCxnSpPr>
          <p:cNvPr id="14" name="Straight Connector 13">
            <a:extLst>
              <a:ext uri="{FF2B5EF4-FFF2-40B4-BE49-F238E27FC236}">
                <a16:creationId xmlns:a16="http://schemas.microsoft.com/office/drawing/2014/main" id="{BCC8A924-D6CA-0768-0153-0721B21167C2}"/>
              </a:ext>
            </a:extLst>
          </p:cNvPr>
          <p:cNvCxnSpPr>
            <a:cxnSpLocks/>
          </p:cNvCxnSpPr>
          <p:nvPr/>
        </p:nvCxnSpPr>
        <p:spPr>
          <a:xfrm flipV="1">
            <a:off x="5858729" y="3074954"/>
            <a:ext cx="317577" cy="3540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03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89DB0DC-F5E0-D2B2-7962-D3404692458F}"/>
              </a:ext>
            </a:extLst>
          </p:cNvPr>
          <p:cNvSpPr>
            <a:spLocks noGrp="1"/>
          </p:cNvSpPr>
          <p:nvPr>
            <p:ph type="sldNum" sz="quarter" idx="12"/>
          </p:nvPr>
        </p:nvSpPr>
        <p:spPr/>
        <p:txBody>
          <a:bodyPr/>
          <a:lstStyle/>
          <a:p>
            <a:fld id="{92A1320E-A8F7-4C03-AE29-2E2E0498EE2E}" type="slidenum">
              <a:rPr lang="en-US" altLang="en-US"/>
              <a:pPr/>
              <a:t>9</a:t>
            </a:fld>
            <a:endParaRPr lang="en-US" altLang="en-US"/>
          </a:p>
        </p:txBody>
      </p:sp>
      <p:sp>
        <p:nvSpPr>
          <p:cNvPr id="536580" name="Rectangle 4">
            <a:extLst>
              <a:ext uri="{FF2B5EF4-FFF2-40B4-BE49-F238E27FC236}">
                <a16:creationId xmlns:a16="http://schemas.microsoft.com/office/drawing/2014/main" id="{2E1C432B-24FE-EA17-F378-44DEED58004E}"/>
              </a:ext>
            </a:extLst>
          </p:cNvPr>
          <p:cNvSpPr>
            <a:spLocks noGrp="1" noChangeArrowheads="1"/>
          </p:cNvSpPr>
          <p:nvPr>
            <p:ph type="title"/>
          </p:nvPr>
        </p:nvSpPr>
        <p:spPr>
          <a:xfrm>
            <a:off x="295275" y="207963"/>
            <a:ext cx="8487345" cy="1209675"/>
          </a:xfrm>
        </p:spPr>
        <p:txBody>
          <a:bodyPr/>
          <a:lstStyle/>
          <a:p>
            <a:r>
              <a:rPr lang="en-US" altLang="en-US" sz="3600" dirty="0"/>
              <a:t>There are Large and Systematic Discrepancies between GSN and SSN</a:t>
            </a:r>
          </a:p>
        </p:txBody>
      </p:sp>
      <p:pic>
        <p:nvPicPr>
          <p:cNvPr id="536581" name="Picture 5">
            <a:extLst>
              <a:ext uri="{FF2B5EF4-FFF2-40B4-BE49-F238E27FC236}">
                <a16:creationId xmlns:a16="http://schemas.microsoft.com/office/drawing/2014/main" id="{25AAED93-44D4-B550-588D-9B12A0295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600200"/>
            <a:ext cx="85534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6582" name="Text Box 6">
            <a:extLst>
              <a:ext uri="{FF2B5EF4-FFF2-40B4-BE49-F238E27FC236}">
                <a16:creationId xmlns:a16="http://schemas.microsoft.com/office/drawing/2014/main" id="{E065B92A-014C-6A8E-53C0-945D991CAD26}"/>
              </a:ext>
            </a:extLst>
          </p:cNvPr>
          <p:cNvSpPr txBox="1">
            <a:spLocks noChangeArrowheads="1"/>
          </p:cNvSpPr>
          <p:nvPr/>
        </p:nvSpPr>
        <p:spPr bwMode="auto">
          <a:xfrm>
            <a:off x="4829175" y="4181475"/>
            <a:ext cx="87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~40%</a:t>
            </a:r>
          </a:p>
        </p:txBody>
      </p:sp>
      <p:sp>
        <p:nvSpPr>
          <p:cNvPr id="536583" name="Text Box 7">
            <a:extLst>
              <a:ext uri="{FF2B5EF4-FFF2-40B4-BE49-F238E27FC236}">
                <a16:creationId xmlns:a16="http://schemas.microsoft.com/office/drawing/2014/main" id="{63F1A200-E277-0C62-C775-375E08169D6D}"/>
              </a:ext>
            </a:extLst>
          </p:cNvPr>
          <p:cNvSpPr txBox="1">
            <a:spLocks noChangeArrowheads="1"/>
          </p:cNvSpPr>
          <p:nvPr/>
        </p:nvSpPr>
        <p:spPr bwMode="auto">
          <a:xfrm>
            <a:off x="6372225" y="4171950"/>
            <a:ext cx="87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~20%</a:t>
            </a:r>
          </a:p>
        </p:txBody>
      </p:sp>
      <p:sp>
        <p:nvSpPr>
          <p:cNvPr id="536584" name="Text Box 8">
            <a:extLst>
              <a:ext uri="{FF2B5EF4-FFF2-40B4-BE49-F238E27FC236}">
                <a16:creationId xmlns:a16="http://schemas.microsoft.com/office/drawing/2014/main" id="{BF5B444C-DAE8-14E3-F3E1-2EC8789822FF}"/>
              </a:ext>
            </a:extLst>
          </p:cNvPr>
          <p:cNvSpPr txBox="1">
            <a:spLocks noChangeArrowheads="1"/>
          </p:cNvSpPr>
          <p:nvPr/>
        </p:nvSpPr>
        <p:spPr bwMode="auto">
          <a:xfrm>
            <a:off x="390525" y="5448300"/>
            <a:ext cx="85058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The ratio of the H&amp;S GSN and the Official [“Zürich”] Relative Sunspot Number [version 1] (when not too small) reveals some systematic variations, related to the choice of observers… </a:t>
            </a:r>
          </a:p>
        </p:txBody>
      </p:sp>
      <p:sp>
        <p:nvSpPr>
          <p:cNvPr id="536585" name="Rectangle 9">
            <a:extLst>
              <a:ext uri="{FF2B5EF4-FFF2-40B4-BE49-F238E27FC236}">
                <a16:creationId xmlns:a16="http://schemas.microsoft.com/office/drawing/2014/main" id="{8ECBDF06-35E8-1AF6-9588-37ACB59DF977}"/>
              </a:ext>
            </a:extLst>
          </p:cNvPr>
          <p:cNvSpPr>
            <a:spLocks noChangeArrowheads="1"/>
          </p:cNvSpPr>
          <p:nvPr/>
        </p:nvSpPr>
        <p:spPr bwMode="auto">
          <a:xfrm>
            <a:off x="3743325" y="3429000"/>
            <a:ext cx="1066800" cy="533400"/>
          </a:xfrm>
          <a:prstGeom prst="rect">
            <a:avLst/>
          </a:prstGeom>
          <a:noFill/>
          <a:ln w="2857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a:extLst>
              <a:ext uri="{FF2B5EF4-FFF2-40B4-BE49-F238E27FC236}">
                <a16:creationId xmlns:a16="http://schemas.microsoft.com/office/drawing/2014/main" id="{E748CA35-B3FF-B92F-4662-2228255CB98D}"/>
              </a:ext>
            </a:extLst>
          </p:cNvPr>
          <p:cNvCxnSpPr/>
          <p:nvPr/>
        </p:nvCxnSpPr>
        <p:spPr>
          <a:xfrm flipH="1">
            <a:off x="6920968" y="2244934"/>
            <a:ext cx="327557" cy="66252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4A5DA22-1A59-1F05-47D0-A27578283B8F}"/>
              </a:ext>
            </a:extLst>
          </p:cNvPr>
          <p:cNvSpPr txBox="1"/>
          <p:nvPr/>
        </p:nvSpPr>
        <p:spPr>
          <a:xfrm>
            <a:off x="7118084" y="1954735"/>
            <a:ext cx="1396239" cy="646331"/>
          </a:xfrm>
          <a:prstGeom prst="rect">
            <a:avLst/>
          </a:prstGeom>
          <a:noFill/>
        </p:spPr>
        <p:txBody>
          <a:bodyPr wrap="square" rtlCol="0">
            <a:spAutoFit/>
          </a:bodyPr>
          <a:lstStyle/>
          <a:p>
            <a:pPr algn="ctr"/>
            <a:r>
              <a:rPr lang="en-US" dirty="0"/>
              <a:t>Waldmeier Jump</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61909</TotalTime>
  <Words>4257</Words>
  <Application>Microsoft Office PowerPoint</Application>
  <PresentationFormat>On-screen Show (4:3)</PresentationFormat>
  <Paragraphs>316</Paragraphs>
  <Slides>30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Helvetica Neue</vt:lpstr>
      <vt:lpstr>Lucida Console</vt:lpstr>
      <vt:lpstr>times new roman</vt:lpstr>
      <vt:lpstr>times new roman</vt:lpstr>
      <vt:lpstr>Default Design</vt:lpstr>
      <vt:lpstr>The Machine Teaching Approach to Unsupervised Construction of a Sunspot Group Number Backbone</vt:lpstr>
      <vt:lpstr>Centuries of Sunspot Observing</vt:lpstr>
      <vt:lpstr>Sunspot Groups = Active Regions</vt:lpstr>
      <vt:lpstr>The Discoverer of the Sunspot Cycle counted (new) Groups</vt:lpstr>
      <vt:lpstr>Rudolf Wolf’s Famous Formula  and the Importance of Groups</vt:lpstr>
      <vt:lpstr>Magnetic Flux back to 1976 and the Sunspot Group Number (SS16)</vt:lpstr>
      <vt:lpstr>The Hoyt &amp; Schatten Reconstruction</vt:lpstr>
      <vt:lpstr>Sunspot Areas Since the 1880s</vt:lpstr>
      <vt:lpstr>There are Large and Systematic Discrepancies between GSN and SSN</vt:lpstr>
      <vt:lpstr>It is now well Established that Locarno Observers Weight the Sunspot Count</vt:lpstr>
      <vt:lpstr>Ken Schatten and I proposed a Novel Way of Resolving the Remaining Problem</vt:lpstr>
      <vt:lpstr>Daisy-Chaining: When is it and When is it Not (Backbones)</vt:lpstr>
      <vt:lpstr>The Wolfer Backbone</vt:lpstr>
      <vt:lpstr>The Schwabe Backbone</vt:lpstr>
      <vt:lpstr>Joining two Backbones</vt:lpstr>
      <vt:lpstr>Fundamental Issue: What Is a Group?</vt:lpstr>
      <vt:lpstr>Groups are HARD to determine</vt:lpstr>
      <vt:lpstr>The Raw Group Database</vt:lpstr>
      <vt:lpstr>Our Backbone Method has these elements:</vt:lpstr>
      <vt:lpstr>Raw Database Format</vt:lpstr>
      <vt:lpstr>Python 3.10 with Spyder 5.2</vt:lpstr>
      <vt:lpstr>Outlier Elimination</vt:lpstr>
      <vt:lpstr>Excel Spreadsheet for RGO BB</vt:lpstr>
      <vt:lpstr>RGO and Kanzelhöhe</vt:lpstr>
      <vt:lpstr>Schwabe, Spörer, and Schmidt</vt:lpstr>
      <vt:lpstr>PowerPoint Presentation</vt:lpstr>
      <vt:lpstr>PowerPoint Presentation</vt:lpstr>
      <vt:lpstr>Proxies for the Solar Magnetic Field </vt:lpstr>
      <vt:lpstr>The Resulting Big Picture</vt:lpstr>
      <vt:lpstr>Extended Abstract </vt:lpstr>
    </vt:vector>
  </TitlesOfParts>
  <Company>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 of Heliospheric Magnetic Field Strength 1845-2014 and What that Means for the Sun</dc:title>
  <dc:creator>Leif</dc:creator>
  <cp:lastModifiedBy>Leif Svalgaard</cp:lastModifiedBy>
  <cp:revision>297</cp:revision>
  <dcterms:created xsi:type="dcterms:W3CDTF">2014-02-08T15:50:01Z</dcterms:created>
  <dcterms:modified xsi:type="dcterms:W3CDTF">2022-05-25T17:02:57Z</dcterms:modified>
</cp:coreProperties>
</file>