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4" r:id="rId9"/>
    <p:sldId id="265" r:id="rId10"/>
    <p:sldId id="266"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Sunspot Area as SSN Correlate: Greenwich and Beyond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457200" y="1828800"/>
          <a:ext cx="2971800" cy="3040063"/>
        </p:xfrm>
        <a:graphic>
          <a:graphicData uri="http://schemas.openxmlformats.org/presentationml/2006/ole">
            <p:oleObj spid="_x0000_s26626" name="Equation" r:id="rId3" imgW="1117440" imgH="1143000" progId="Equation.3">
              <p:embed/>
            </p:oleObj>
          </a:graphicData>
        </a:graphic>
      </p:graphicFrame>
      <p:sp>
        <p:nvSpPr>
          <p:cNvPr id="3" name="Title 1"/>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Finding True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Rz</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-Area Correlation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6627" name="Picture 3"/>
          <p:cNvPicPr>
            <a:picLocks noChangeAspect="1" noChangeArrowheads="1"/>
          </p:cNvPicPr>
          <p:nvPr/>
        </p:nvPicPr>
        <p:blipFill>
          <a:blip r:embed="rId4" cstate="print"/>
          <a:srcRect/>
          <a:stretch>
            <a:fillRect/>
          </a:stretch>
        </p:blipFill>
        <p:spPr bwMode="auto">
          <a:xfrm>
            <a:off x="4419601" y="3810000"/>
            <a:ext cx="3850481" cy="2667000"/>
          </a:xfrm>
          <a:prstGeom prst="rect">
            <a:avLst/>
          </a:prstGeom>
          <a:noFill/>
          <a:ln w="9525">
            <a:noFill/>
            <a:miter lim="800000"/>
            <a:headEnd/>
            <a:tailEnd/>
          </a:ln>
        </p:spPr>
      </p:pic>
      <p:pic>
        <p:nvPicPr>
          <p:cNvPr id="5" name="Picture 5"/>
          <p:cNvPicPr>
            <a:picLocks noChangeAspect="1" noChangeArrowheads="1"/>
          </p:cNvPicPr>
          <p:nvPr/>
        </p:nvPicPr>
        <p:blipFill>
          <a:blip r:embed="rId5" cstate="print"/>
          <a:srcRect/>
          <a:stretch>
            <a:fillRect/>
          </a:stretch>
        </p:blipFill>
        <p:spPr bwMode="auto">
          <a:xfrm>
            <a:off x="4495800" y="990600"/>
            <a:ext cx="3887152" cy="2667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between </a:t>
            </a:r>
            <a:r>
              <a:rPr lang="en-US" dirty="0" err="1" smtClean="0"/>
              <a:t>Rz</a:t>
            </a:r>
            <a:r>
              <a:rPr lang="en-US" dirty="0" smtClean="0"/>
              <a:t> and Area</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381000" y="1676400"/>
            <a:ext cx="3797141" cy="2656999"/>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4572000" y="1752600"/>
            <a:ext cx="3747135" cy="2623661"/>
          </a:xfrm>
          <a:prstGeom prst="rect">
            <a:avLst/>
          </a:prstGeom>
          <a:noFill/>
          <a:ln w="9525">
            <a:noFill/>
            <a:miter lim="800000"/>
            <a:headEnd/>
            <a:tailEnd/>
          </a:ln>
        </p:spPr>
      </p:pic>
      <p:sp>
        <p:nvSpPr>
          <p:cNvPr id="5" name="TextBox 4"/>
          <p:cNvSpPr txBox="1"/>
          <p:nvPr/>
        </p:nvSpPr>
        <p:spPr>
          <a:xfrm>
            <a:off x="685800" y="5029200"/>
            <a:ext cx="8346003" cy="646331"/>
          </a:xfrm>
          <a:prstGeom prst="rect">
            <a:avLst/>
          </a:prstGeom>
          <a:noFill/>
        </p:spPr>
        <p:txBody>
          <a:bodyPr wrap="none" rtlCol="0">
            <a:spAutoFit/>
          </a:bodyPr>
          <a:lstStyle/>
          <a:p>
            <a:pPr>
              <a:buFontTx/>
              <a:buChar char="-"/>
            </a:pPr>
            <a:r>
              <a:rPr lang="en-US" b="1" dirty="0" smtClean="0"/>
              <a:t>Correlation between Area and </a:t>
            </a:r>
            <a:r>
              <a:rPr lang="en-US" b="1" dirty="0" err="1" smtClean="0"/>
              <a:t>Rz</a:t>
            </a:r>
            <a:r>
              <a:rPr lang="en-US" b="1" dirty="0" smtClean="0"/>
              <a:t> is mostly due to their correlation to level of activity</a:t>
            </a:r>
          </a:p>
          <a:p>
            <a:pPr>
              <a:buFontTx/>
              <a:buChar char="-"/>
            </a:pPr>
            <a:r>
              <a:rPr lang="en-US" b="1" dirty="0" smtClean="0"/>
              <a:t>When dependency on level of activity is removed, </a:t>
            </a:r>
            <a:r>
              <a:rPr lang="en-US" b="1" dirty="0" err="1" smtClean="0"/>
              <a:t>Rz</a:t>
            </a:r>
            <a:r>
              <a:rPr lang="en-US" b="1" dirty="0" smtClean="0"/>
              <a:t> and A show weak correlation.</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of Area of Sunspots</a:t>
            </a:r>
            <a:endParaRPr lang="en-US" dirty="0"/>
          </a:p>
        </p:txBody>
      </p:sp>
      <p:sp>
        <p:nvSpPr>
          <p:cNvPr id="3" name="TextBox 2"/>
          <p:cNvSpPr txBox="1"/>
          <p:nvPr/>
        </p:nvSpPr>
        <p:spPr>
          <a:xfrm>
            <a:off x="762000" y="1981200"/>
            <a:ext cx="7429406" cy="1754326"/>
          </a:xfrm>
          <a:prstGeom prst="rect">
            <a:avLst/>
          </a:prstGeom>
          <a:noFill/>
        </p:spPr>
        <p:txBody>
          <a:bodyPr wrap="none" rtlCol="0">
            <a:spAutoFit/>
          </a:bodyPr>
          <a:lstStyle/>
          <a:p>
            <a:r>
              <a:rPr lang="en-US" dirty="0" smtClean="0"/>
              <a:t>-Greenwich measurements 1874-1976 (three stations, </a:t>
            </a:r>
            <a:r>
              <a:rPr lang="en-US" dirty="0" smtClean="0"/>
              <a:t>Cape of Good Hope,</a:t>
            </a:r>
          </a:p>
          <a:p>
            <a:r>
              <a:rPr lang="en-US" dirty="0" err="1" smtClean="0"/>
              <a:t>Kodaikanal</a:t>
            </a:r>
            <a:r>
              <a:rPr lang="en-US" dirty="0" smtClean="0"/>
              <a:t> </a:t>
            </a:r>
            <a:r>
              <a:rPr lang="en-US" dirty="0" smtClean="0"/>
              <a:t>(1906-1987) and </a:t>
            </a:r>
            <a:r>
              <a:rPr lang="en-US" dirty="0" smtClean="0"/>
              <a:t>Mauritius</a:t>
            </a:r>
            <a:r>
              <a:rPr lang="en-US" dirty="0" smtClean="0"/>
              <a:t>)</a:t>
            </a:r>
          </a:p>
          <a:p>
            <a:r>
              <a:rPr lang="en-US" dirty="0" smtClean="0"/>
              <a:t>- Solar Observatories network in U.S.S.R/Russia, (1950</a:t>
            </a:r>
            <a:r>
              <a:rPr lang="en-US" baseline="30000" dirty="0" smtClean="0"/>
              <a:t>th</a:t>
            </a:r>
            <a:r>
              <a:rPr lang="en-US" dirty="0" smtClean="0"/>
              <a:t> </a:t>
            </a:r>
            <a:r>
              <a:rPr lang="en-US" dirty="0" smtClean="0"/>
              <a:t>– 2010?)</a:t>
            </a:r>
          </a:p>
          <a:p>
            <a:r>
              <a:rPr lang="en-US" dirty="0" smtClean="0"/>
              <a:t>- USAF (SOON) network, (Holloman</a:t>
            </a:r>
            <a:r>
              <a:rPr lang="en-US" dirty="0" smtClean="0"/>
              <a:t>, </a:t>
            </a:r>
            <a:r>
              <a:rPr lang="en-US" dirty="0" err="1" smtClean="0"/>
              <a:t>Learmonth</a:t>
            </a:r>
            <a:r>
              <a:rPr lang="en-US" dirty="0" smtClean="0"/>
              <a:t>, </a:t>
            </a:r>
            <a:r>
              <a:rPr lang="en-US" dirty="0" err="1" smtClean="0"/>
              <a:t>Palehua</a:t>
            </a:r>
            <a:r>
              <a:rPr lang="en-US" dirty="0" smtClean="0"/>
              <a:t>, Ramey and San</a:t>
            </a:r>
          </a:p>
          <a:p>
            <a:r>
              <a:rPr lang="en-US" dirty="0" smtClean="0"/>
              <a:t>Vito, Boulder, MWO).</a:t>
            </a:r>
          </a:p>
          <a:p>
            <a:pPr>
              <a:buFontTx/>
              <a:buChar char="-"/>
            </a:pPr>
            <a:r>
              <a:rPr lang="en-US" dirty="0" smtClean="0"/>
              <a:t> Debrecen (1977-1998), Rome (1957-2000), </a:t>
            </a:r>
            <a:r>
              <a:rPr lang="en-US" dirty="0" smtClean="0"/>
              <a:t>Yunnan, and </a:t>
            </a:r>
            <a:r>
              <a:rPr lang="en-US" dirty="0" smtClean="0"/>
              <a:t>Catania (1978-1999)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219200" y="762000"/>
            <a:ext cx="6581775" cy="4695825"/>
          </a:xfrm>
          <a:prstGeom prst="rect">
            <a:avLst/>
          </a:prstGeom>
          <a:noFill/>
          <a:ln w="9525">
            <a:noFill/>
            <a:miter lim="800000"/>
            <a:headEnd/>
            <a:tailEnd/>
          </a:ln>
        </p:spPr>
      </p:pic>
      <p:sp>
        <p:nvSpPr>
          <p:cNvPr id="4" name="TextBox 3"/>
          <p:cNvSpPr txBox="1"/>
          <p:nvPr/>
        </p:nvSpPr>
        <p:spPr>
          <a:xfrm>
            <a:off x="1295400" y="6019800"/>
            <a:ext cx="2284600" cy="369332"/>
          </a:xfrm>
          <a:prstGeom prst="rect">
            <a:avLst/>
          </a:prstGeom>
          <a:noFill/>
        </p:spPr>
        <p:txBody>
          <a:bodyPr wrap="none" rtlCol="0">
            <a:spAutoFit/>
          </a:bodyPr>
          <a:lstStyle/>
          <a:p>
            <a:r>
              <a:rPr lang="en-US" b="1" dirty="0" err="1" smtClean="0"/>
              <a:t>Balmaceda</a:t>
            </a:r>
            <a:r>
              <a:rPr lang="en-US" b="1" dirty="0" smtClean="0"/>
              <a:t> et al, 2010</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219200" y="1600200"/>
            <a:ext cx="6553200" cy="459105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Correlation between Rz and Area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219200" y="6096000"/>
            <a:ext cx="2284600" cy="369332"/>
          </a:xfrm>
          <a:prstGeom prst="rect">
            <a:avLst/>
          </a:prstGeom>
          <a:noFill/>
        </p:spPr>
        <p:txBody>
          <a:bodyPr wrap="none" rtlCol="0">
            <a:spAutoFit/>
          </a:bodyPr>
          <a:lstStyle/>
          <a:p>
            <a:r>
              <a:rPr lang="en-US" b="1" dirty="0" err="1" smtClean="0"/>
              <a:t>Balmaceda</a:t>
            </a:r>
            <a:r>
              <a:rPr lang="en-US" b="1" dirty="0" smtClean="0"/>
              <a:t> et al, 2010</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between </a:t>
            </a:r>
            <a:r>
              <a:rPr lang="en-US" dirty="0" err="1" smtClean="0"/>
              <a:t>Rz</a:t>
            </a:r>
            <a:r>
              <a:rPr lang="en-US" dirty="0" smtClean="0"/>
              <a:t> and Area</a:t>
            </a:r>
            <a:endParaRPr lang="en-US" dirty="0"/>
          </a:p>
        </p:txBody>
      </p:sp>
      <p:pic>
        <p:nvPicPr>
          <p:cNvPr id="20483" name="Picture 3"/>
          <p:cNvPicPr>
            <a:picLocks noChangeAspect="1" noChangeArrowheads="1"/>
          </p:cNvPicPr>
          <p:nvPr/>
        </p:nvPicPr>
        <p:blipFill>
          <a:blip r:embed="rId2" cstate="print"/>
          <a:srcRect/>
          <a:stretch>
            <a:fillRect/>
          </a:stretch>
        </p:blipFill>
        <p:spPr bwMode="auto">
          <a:xfrm>
            <a:off x="762000" y="3733800"/>
            <a:ext cx="7134225" cy="2695575"/>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685800" y="1752600"/>
            <a:ext cx="7429500" cy="1619250"/>
          </a:xfrm>
          <a:prstGeom prst="rect">
            <a:avLst/>
          </a:prstGeom>
          <a:noFill/>
          <a:ln w="9525">
            <a:noFill/>
            <a:miter lim="800000"/>
            <a:headEnd/>
            <a:tailEnd/>
          </a:ln>
        </p:spPr>
      </p:pic>
      <p:sp>
        <p:nvSpPr>
          <p:cNvPr id="6" name="TextBox 5"/>
          <p:cNvSpPr txBox="1"/>
          <p:nvPr/>
        </p:nvSpPr>
        <p:spPr>
          <a:xfrm>
            <a:off x="6705600" y="6477000"/>
            <a:ext cx="1893532" cy="369332"/>
          </a:xfrm>
          <a:prstGeom prst="rect">
            <a:avLst/>
          </a:prstGeom>
          <a:noFill/>
        </p:spPr>
        <p:txBody>
          <a:bodyPr wrap="none" rtlCol="0">
            <a:spAutoFit/>
          </a:bodyPr>
          <a:lstStyle/>
          <a:p>
            <a:r>
              <a:rPr lang="en-US" b="1" dirty="0" smtClean="0"/>
              <a:t>L. </a:t>
            </a:r>
            <a:r>
              <a:rPr lang="en-US" b="1" dirty="0" err="1" smtClean="0"/>
              <a:t>Svalgaard</a:t>
            </a:r>
            <a:r>
              <a:rPr lang="en-US" b="1" dirty="0" smtClean="0"/>
              <a:t>, 2010</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90600"/>
            <a:ext cx="8305799" cy="5632311"/>
          </a:xfrm>
          <a:prstGeom prst="rect">
            <a:avLst/>
          </a:prstGeom>
          <a:noFill/>
        </p:spPr>
        <p:txBody>
          <a:bodyPr wrap="square" rtlCol="0">
            <a:spAutoFit/>
          </a:bodyPr>
          <a:lstStyle/>
          <a:p>
            <a:r>
              <a:rPr lang="en-US" dirty="0" smtClean="0"/>
              <a:t>- The </a:t>
            </a:r>
            <a:r>
              <a:rPr lang="en-US" dirty="0" smtClean="0"/>
              <a:t>RGO spot areas were ~ 1.4- 1.5  x larger than the USAF values. There probably is a scale change after 1976  but its explanation is still a mystery. </a:t>
            </a:r>
            <a:r>
              <a:rPr lang="en-US" dirty="0" smtClean="0"/>
              <a:t>[…] it </a:t>
            </a:r>
            <a:r>
              <a:rPr lang="en-US" dirty="0" smtClean="0"/>
              <a:t>is not just because RGO counted smaller spots (as </a:t>
            </a:r>
            <a:r>
              <a:rPr lang="en-US" dirty="0" err="1" smtClean="0"/>
              <a:t>Balmaceda</a:t>
            </a:r>
            <a:r>
              <a:rPr lang="en-US" dirty="0" smtClean="0"/>
              <a:t> et al claimed).</a:t>
            </a:r>
          </a:p>
          <a:p>
            <a:r>
              <a:rPr lang="en-US" dirty="0" smtClean="0"/>
              <a:t> </a:t>
            </a:r>
          </a:p>
          <a:p>
            <a:r>
              <a:rPr lang="en-US" dirty="0" smtClean="0"/>
              <a:t>- Whatever </a:t>
            </a:r>
            <a:r>
              <a:rPr lang="en-US" dirty="0" smtClean="0"/>
              <a:t>explanation is proposed also has to address the fact that the RGO and Rome scales seem to agree for the entire descending phase of cycle 20, when they still overlap. As can be seen in the Fig 3 of the </a:t>
            </a:r>
            <a:r>
              <a:rPr lang="en-US" dirty="0" err="1" smtClean="0"/>
              <a:t>Fligge</a:t>
            </a:r>
            <a:r>
              <a:rPr lang="en-US" dirty="0" smtClean="0"/>
              <a:t> &amp; </a:t>
            </a:r>
            <a:r>
              <a:rPr lang="en-US" dirty="0" err="1" smtClean="0"/>
              <a:t>Solanki</a:t>
            </a:r>
            <a:r>
              <a:rPr lang="en-US" dirty="0" smtClean="0"/>
              <a:t> </a:t>
            </a:r>
            <a:r>
              <a:rPr lang="en-US" dirty="0" smtClean="0"/>
              <a:t>paper, and it </a:t>
            </a:r>
            <a:r>
              <a:rPr lang="en-US" dirty="0" smtClean="0"/>
              <a:t>is not until the ascending phase of cycle 21 that major differences appear. </a:t>
            </a:r>
          </a:p>
          <a:p>
            <a:r>
              <a:rPr lang="en-US" dirty="0" smtClean="0"/>
              <a:t> </a:t>
            </a:r>
          </a:p>
          <a:p>
            <a:r>
              <a:rPr lang="en-US" dirty="0" smtClean="0"/>
              <a:t>- Dave’s (Hathaway) </a:t>
            </a:r>
            <a:r>
              <a:rPr lang="en-US" dirty="0" smtClean="0"/>
              <a:t>factor of 1.4 was derived by comparing MTW and RGO </a:t>
            </a:r>
            <a:r>
              <a:rPr lang="en-US" dirty="0" err="1" smtClean="0"/>
              <a:t>umbral</a:t>
            </a:r>
            <a:r>
              <a:rPr lang="en-US" dirty="0" smtClean="0"/>
              <a:t> areas. He used the Gilman &amp; Gilman measurements of the MTW plates; these were rough measurements on umbrae only. </a:t>
            </a:r>
          </a:p>
          <a:p>
            <a:r>
              <a:rPr lang="en-US" dirty="0" smtClean="0"/>
              <a:t> </a:t>
            </a:r>
          </a:p>
          <a:p>
            <a:r>
              <a:rPr lang="en-US" dirty="0" smtClean="0"/>
              <a:t>- Clearing </a:t>
            </a:r>
            <a:r>
              <a:rPr lang="en-US" dirty="0" smtClean="0"/>
              <a:t>up this scale difference will require acquiring detailed understanding of how exactly the measurements were made at RGO, Rome, </a:t>
            </a:r>
            <a:r>
              <a:rPr lang="en-US" dirty="0" smtClean="0"/>
              <a:t>etc. Pat </a:t>
            </a:r>
            <a:r>
              <a:rPr lang="en-US" dirty="0" smtClean="0"/>
              <a:t>McIntosh </a:t>
            </a:r>
            <a:r>
              <a:rPr lang="en-US" dirty="0" smtClean="0"/>
              <a:t>[…] trained </a:t>
            </a:r>
            <a:r>
              <a:rPr lang="en-US" dirty="0" smtClean="0"/>
              <a:t>the USAF observers and still has the original templates etc used for measuring the spot areas. If we are serious about solving this problem we should get those from him. </a:t>
            </a:r>
            <a:r>
              <a:rPr lang="en-US" dirty="0" smtClean="0"/>
              <a:t>[…] spent </a:t>
            </a:r>
            <a:r>
              <a:rPr lang="en-US" dirty="0" smtClean="0"/>
              <a:t>some time at RGO in the early 1990’s understanding how they made their WL faculae area measurements. Again, we could get the exact information on how they measured spots. </a:t>
            </a:r>
          </a:p>
        </p:txBody>
      </p:sp>
      <p:sp>
        <p:nvSpPr>
          <p:cNvPr id="4" name="Title 3"/>
          <p:cNvSpPr>
            <a:spLocks noGrp="1"/>
          </p:cNvSpPr>
          <p:nvPr>
            <p:ph type="title"/>
          </p:nvPr>
        </p:nvSpPr>
        <p:spPr>
          <a:xfrm>
            <a:off x="457200" y="0"/>
            <a:ext cx="8229600" cy="1143000"/>
          </a:xfrm>
        </p:spPr>
        <p:txBody>
          <a:bodyPr/>
          <a:lstStyle/>
          <a:p>
            <a:r>
              <a:rPr lang="en-US" dirty="0" smtClean="0"/>
              <a:t>P. </a:t>
            </a:r>
            <a:r>
              <a:rPr lang="en-US" dirty="0" err="1" smtClean="0"/>
              <a:t>Foukal’s</a:t>
            </a:r>
            <a:r>
              <a:rPr lang="en-US" dirty="0" smtClean="0"/>
              <a:t> comments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Really </a:t>
            </a:r>
            <a:r>
              <a:rPr lang="en-US" dirty="0" err="1" smtClean="0"/>
              <a:t>Rz</a:t>
            </a:r>
            <a:r>
              <a:rPr lang="en-US" dirty="0" smtClean="0"/>
              <a:t> and Area Correlate Well?</a:t>
            </a:r>
            <a:endParaRPr lang="en-US" dirty="0"/>
          </a:p>
        </p:txBody>
      </p:sp>
      <p:sp>
        <p:nvSpPr>
          <p:cNvPr id="3" name="TextBox 2"/>
          <p:cNvSpPr txBox="1"/>
          <p:nvPr/>
        </p:nvSpPr>
        <p:spPr>
          <a:xfrm>
            <a:off x="609600" y="1447800"/>
            <a:ext cx="5382692" cy="369332"/>
          </a:xfrm>
          <a:prstGeom prst="rect">
            <a:avLst/>
          </a:prstGeom>
          <a:noFill/>
        </p:spPr>
        <p:txBody>
          <a:bodyPr wrap="none" rtlCol="0">
            <a:spAutoFit/>
          </a:bodyPr>
          <a:lstStyle/>
          <a:p>
            <a:pPr>
              <a:buFontTx/>
              <a:buChar char="-"/>
            </a:pPr>
            <a:r>
              <a:rPr lang="en-US" b="1" dirty="0" smtClean="0"/>
              <a:t>First clue: daily measurements show weak correlation</a:t>
            </a:r>
          </a:p>
        </p:txBody>
      </p:sp>
      <p:pic>
        <p:nvPicPr>
          <p:cNvPr id="23554" name="Picture 2"/>
          <p:cNvPicPr>
            <a:picLocks noChangeAspect="1" noChangeArrowheads="1"/>
          </p:cNvPicPr>
          <p:nvPr/>
        </p:nvPicPr>
        <p:blipFill>
          <a:blip r:embed="rId2" cstate="print"/>
          <a:srcRect/>
          <a:stretch>
            <a:fillRect/>
          </a:stretch>
        </p:blipFill>
        <p:spPr bwMode="auto">
          <a:xfrm>
            <a:off x="1524000" y="1981200"/>
            <a:ext cx="6166104" cy="439521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066800" y="1447800"/>
            <a:ext cx="6477000" cy="4663886"/>
          </a:xfrm>
          <a:prstGeom prst="rect">
            <a:avLst/>
          </a:prstGeom>
          <a:noFill/>
          <a:ln w="9525">
            <a:noFill/>
            <a:miter lim="800000"/>
            <a:headEnd/>
            <a:tailEnd/>
          </a:ln>
        </p:spPr>
      </p:pic>
      <p:sp>
        <p:nvSpPr>
          <p:cNvPr id="3" name="TextBox 2"/>
          <p:cNvSpPr txBox="1"/>
          <p:nvPr/>
        </p:nvSpPr>
        <p:spPr>
          <a:xfrm>
            <a:off x="838200" y="533400"/>
            <a:ext cx="5609356" cy="369332"/>
          </a:xfrm>
          <a:prstGeom prst="rect">
            <a:avLst/>
          </a:prstGeom>
          <a:noFill/>
        </p:spPr>
        <p:txBody>
          <a:bodyPr wrap="none" rtlCol="0">
            <a:spAutoFit/>
          </a:bodyPr>
          <a:lstStyle/>
          <a:p>
            <a:pPr>
              <a:buFontTx/>
              <a:buChar char="-"/>
            </a:pPr>
            <a:r>
              <a:rPr lang="en-US" b="1" dirty="0" smtClean="0"/>
              <a:t>Second clue: Correlation improves with larger averaging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a:t>
            </a:r>
            <a:r>
              <a:rPr lang="en-US" dirty="0" smtClean="0"/>
              <a:t>s </a:t>
            </a:r>
            <a:r>
              <a:rPr lang="en-US" dirty="0" err="1" smtClean="0"/>
              <a:t>Rz</a:t>
            </a:r>
            <a:r>
              <a:rPr lang="en-US" dirty="0" smtClean="0"/>
              <a:t>-Area Correlation due to multi-correlations? </a:t>
            </a:r>
            <a:endParaRPr lang="en-US" dirty="0"/>
          </a:p>
        </p:txBody>
      </p:sp>
      <p:pic>
        <p:nvPicPr>
          <p:cNvPr id="25603" name="Picture 3"/>
          <p:cNvPicPr>
            <a:picLocks noChangeAspect="1" noChangeArrowheads="1"/>
          </p:cNvPicPr>
          <p:nvPr/>
        </p:nvPicPr>
        <p:blipFill>
          <a:blip r:embed="rId3" cstate="print"/>
          <a:srcRect/>
          <a:stretch>
            <a:fillRect/>
          </a:stretch>
        </p:blipFill>
        <p:spPr bwMode="auto">
          <a:xfrm>
            <a:off x="152400" y="1371600"/>
            <a:ext cx="3943773" cy="2609850"/>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228600" y="4038600"/>
            <a:ext cx="3886200" cy="2550528"/>
          </a:xfrm>
          <a:prstGeom prst="rect">
            <a:avLst/>
          </a:prstGeom>
          <a:noFill/>
          <a:ln w="9525">
            <a:noFill/>
            <a:miter lim="800000"/>
            <a:headEnd/>
            <a:tailEnd/>
          </a:ln>
        </p:spPr>
      </p:pic>
      <p:pic>
        <p:nvPicPr>
          <p:cNvPr id="25605" name="Picture 5"/>
          <p:cNvPicPr>
            <a:picLocks noChangeAspect="1" noChangeArrowheads="1"/>
          </p:cNvPicPr>
          <p:nvPr/>
        </p:nvPicPr>
        <p:blipFill>
          <a:blip r:embed="rId5" cstate="print"/>
          <a:srcRect/>
          <a:stretch>
            <a:fillRect/>
          </a:stretch>
        </p:blipFill>
        <p:spPr bwMode="auto">
          <a:xfrm>
            <a:off x="4495800" y="2971800"/>
            <a:ext cx="4220336" cy="2895600"/>
          </a:xfrm>
          <a:prstGeom prst="rect">
            <a:avLst/>
          </a:prstGeom>
          <a:noFill/>
          <a:ln w="9525">
            <a:noFill/>
            <a:miter lim="800000"/>
            <a:headEnd/>
            <a:tailEnd/>
          </a:ln>
        </p:spPr>
      </p:pic>
      <p:graphicFrame>
        <p:nvGraphicFramePr>
          <p:cNvPr id="25606" name="Object 6"/>
          <p:cNvGraphicFramePr>
            <a:graphicFrameLocks noChangeAspect="1"/>
          </p:cNvGraphicFramePr>
          <p:nvPr/>
        </p:nvGraphicFramePr>
        <p:xfrm>
          <a:off x="5105400" y="1676400"/>
          <a:ext cx="2914450" cy="795039"/>
        </p:xfrm>
        <a:graphic>
          <a:graphicData uri="http://schemas.openxmlformats.org/presentationml/2006/ole">
            <p:oleObj spid="_x0000_s25606" name="Equation" r:id="rId6" imgW="838080" imgH="228600" progId="Equation.3">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194</Words>
  <Application>Microsoft Office PowerPoint</Application>
  <PresentationFormat>On-screen Show (4:3)</PresentationFormat>
  <Paragraphs>29</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Microsoft Equation 3.0</vt:lpstr>
      <vt:lpstr>Sunspot Area as SSN Correlate: Greenwich and Beyond</vt:lpstr>
      <vt:lpstr>Observations of Area of Sunspots</vt:lpstr>
      <vt:lpstr>Slide 3</vt:lpstr>
      <vt:lpstr>Slide 4</vt:lpstr>
      <vt:lpstr>Correlation between Rz and Area</vt:lpstr>
      <vt:lpstr>P. Foukal’s comments</vt:lpstr>
      <vt:lpstr>Do Really Rz and Area Correlate Well?</vt:lpstr>
      <vt:lpstr>Slide 8</vt:lpstr>
      <vt:lpstr>Is Rz-Area Correlation due to multi-correlations? </vt:lpstr>
      <vt:lpstr>Slide 10</vt:lpstr>
      <vt:lpstr>Correlation between Rz and Area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Alexei Pevtsov</dc:creator>
  <cp:lastModifiedBy>Alexei Pevtsov</cp:lastModifiedBy>
  <cp:revision>35</cp:revision>
  <dcterms:created xsi:type="dcterms:W3CDTF">2006-08-16T00:00:00Z</dcterms:created>
  <dcterms:modified xsi:type="dcterms:W3CDTF">2011-09-22T03:43:48Z</dcterms:modified>
</cp:coreProperties>
</file>